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6"/>
  </p:notesMasterIdLst>
  <p:sldIdLst>
    <p:sldId id="256" r:id="rId2"/>
    <p:sldId id="258" r:id="rId3"/>
    <p:sldId id="278" r:id="rId4"/>
    <p:sldId id="299" r:id="rId5"/>
    <p:sldId id="375" r:id="rId6"/>
    <p:sldId id="300" r:id="rId7"/>
    <p:sldId id="301" r:id="rId8"/>
    <p:sldId id="271" r:id="rId9"/>
    <p:sldId id="303" r:id="rId10"/>
    <p:sldId id="273" r:id="rId11"/>
    <p:sldId id="304" r:id="rId12"/>
    <p:sldId id="305" r:id="rId13"/>
    <p:sldId id="368" r:id="rId14"/>
    <p:sldId id="369" r:id="rId15"/>
    <p:sldId id="370" r:id="rId16"/>
    <p:sldId id="371" r:id="rId17"/>
    <p:sldId id="372" r:id="rId18"/>
    <p:sldId id="373" r:id="rId19"/>
    <p:sldId id="374" r:id="rId20"/>
    <p:sldId id="367" r:id="rId21"/>
    <p:sldId id="376" r:id="rId22"/>
    <p:sldId id="377" r:id="rId23"/>
    <p:sldId id="378" r:id="rId24"/>
    <p:sldId id="379" r:id="rId25"/>
    <p:sldId id="380" r:id="rId26"/>
    <p:sldId id="381" r:id="rId27"/>
    <p:sldId id="382" r:id="rId28"/>
    <p:sldId id="383" r:id="rId29"/>
    <p:sldId id="384" r:id="rId30"/>
    <p:sldId id="385" r:id="rId31"/>
    <p:sldId id="391" r:id="rId32"/>
    <p:sldId id="392" r:id="rId33"/>
    <p:sldId id="393" r:id="rId34"/>
    <p:sldId id="394" r:id="rId35"/>
    <p:sldId id="395" r:id="rId36"/>
    <p:sldId id="396" r:id="rId37"/>
    <p:sldId id="397" r:id="rId38"/>
    <p:sldId id="386" r:id="rId39"/>
    <p:sldId id="398" r:id="rId40"/>
    <p:sldId id="399" r:id="rId41"/>
    <p:sldId id="400" r:id="rId42"/>
    <p:sldId id="401" r:id="rId43"/>
    <p:sldId id="402" r:id="rId44"/>
    <p:sldId id="403" r:id="rId45"/>
    <p:sldId id="404" r:id="rId46"/>
    <p:sldId id="405" r:id="rId47"/>
    <p:sldId id="406" r:id="rId48"/>
    <p:sldId id="407" r:id="rId49"/>
    <p:sldId id="387" r:id="rId50"/>
    <p:sldId id="408" r:id="rId51"/>
    <p:sldId id="409" r:id="rId52"/>
    <p:sldId id="410" r:id="rId53"/>
    <p:sldId id="411" r:id="rId54"/>
    <p:sldId id="412" r:id="rId55"/>
    <p:sldId id="413" r:id="rId56"/>
    <p:sldId id="414" r:id="rId57"/>
    <p:sldId id="415" r:id="rId58"/>
    <p:sldId id="416" r:id="rId59"/>
    <p:sldId id="417" r:id="rId60"/>
    <p:sldId id="418" r:id="rId61"/>
    <p:sldId id="419" r:id="rId62"/>
    <p:sldId id="420" r:id="rId63"/>
    <p:sldId id="421" r:id="rId64"/>
    <p:sldId id="388" r:id="rId65"/>
    <p:sldId id="422" r:id="rId66"/>
    <p:sldId id="426" r:id="rId67"/>
    <p:sldId id="423" r:id="rId68"/>
    <p:sldId id="427" r:id="rId69"/>
    <p:sldId id="428" r:id="rId70"/>
    <p:sldId id="429" r:id="rId71"/>
    <p:sldId id="424" r:id="rId72"/>
    <p:sldId id="430" r:id="rId73"/>
    <p:sldId id="431" r:id="rId74"/>
    <p:sldId id="425" r:id="rId75"/>
    <p:sldId id="432" r:id="rId76"/>
    <p:sldId id="433" r:id="rId77"/>
    <p:sldId id="434" r:id="rId78"/>
    <p:sldId id="435" r:id="rId79"/>
    <p:sldId id="436"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37" r:id="rId107"/>
    <p:sldId id="438" r:id="rId108"/>
    <p:sldId id="472" r:id="rId109"/>
    <p:sldId id="473" r:id="rId110"/>
    <p:sldId id="440" r:id="rId111"/>
    <p:sldId id="474" r:id="rId112"/>
    <p:sldId id="475" r:id="rId113"/>
    <p:sldId id="476" r:id="rId114"/>
    <p:sldId id="477" r:id="rId115"/>
    <p:sldId id="478" r:id="rId116"/>
    <p:sldId id="442" r:id="rId117"/>
    <p:sldId id="479" r:id="rId118"/>
    <p:sldId id="480" r:id="rId119"/>
    <p:sldId id="469" r:id="rId120"/>
    <p:sldId id="470" r:id="rId121"/>
    <p:sldId id="471" r:id="rId122"/>
    <p:sldId id="481" r:id="rId123"/>
    <p:sldId id="482" r:id="rId124"/>
    <p:sldId id="298" r:id="rId125"/>
  </p:sldIdLst>
  <p:sldSz cx="9144000" cy="5143500" type="screen16x9"/>
  <p:notesSz cx="6858000" cy="9144000"/>
  <p:embeddedFontLst>
    <p:embeddedFont>
      <p:font typeface="Roboto" panose="02000000000000000000" pitchFamily="2"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2"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30"/>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5T11:43:47.069" idx="2">
    <p:pos x="10" y="10"/>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88ebc691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88ebc691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Also available via IntelliJ’s built-in debugger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88ebc691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88ebc691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Also available via IntelliJ’s built-in debugger</a:t>
            </a:r>
            <a:endParaRPr/>
          </a:p>
        </p:txBody>
      </p:sp>
    </p:spTree>
    <p:extLst>
      <p:ext uri="{BB962C8B-B14F-4D97-AF65-F5344CB8AC3E}">
        <p14:creationId xmlns:p14="http://schemas.microsoft.com/office/powerpoint/2010/main" val="294476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88ebc691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88ebc691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Also available via IntelliJ’s built-in debugger</a:t>
            </a:r>
            <a:endParaRPr/>
          </a:p>
        </p:txBody>
      </p:sp>
    </p:spTree>
    <p:extLst>
      <p:ext uri="{BB962C8B-B14F-4D97-AF65-F5344CB8AC3E}">
        <p14:creationId xmlns:p14="http://schemas.microsoft.com/office/powerpoint/2010/main" val="240432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318794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9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252447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5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437766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506350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80e131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80e131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Brand-driven == customized</a:t>
            </a:r>
            <a:endParaRPr/>
          </a:p>
          <a:p>
            <a:pPr marL="0" lvl="0" indent="0" algn="l" rtl="0">
              <a:spcBef>
                <a:spcPts val="0"/>
              </a:spcBef>
              <a:spcAft>
                <a:spcPts val="0"/>
              </a:spcAft>
              <a:buNone/>
            </a:pPr>
            <a:endParaRPr/>
          </a:p>
          <a:p>
            <a:pPr marL="0" lvl="0" indent="0" algn="l" rtl="0">
              <a:spcBef>
                <a:spcPts val="0"/>
              </a:spcBef>
              <a:spcAft>
                <a:spcPts val="0"/>
              </a:spcAft>
              <a:buNone/>
            </a:pPr>
            <a:r>
              <a:rPr lang="en-GB"/>
              <a:t>Internal teams at Google (CRM system) have managed to build functioning prototypes in a week.</a:t>
            </a:r>
            <a:endParaRPr/>
          </a:p>
          <a:p>
            <a:pPr marL="0" lvl="0" indent="0" algn="l" rtl="0">
              <a:spcBef>
                <a:spcPts val="0"/>
              </a:spcBef>
              <a:spcAft>
                <a:spcPts val="0"/>
              </a:spcAft>
              <a:buNone/>
            </a:pPr>
            <a:endParaRPr/>
          </a:p>
          <a:p>
            <a:pPr marL="0" lvl="0" indent="0" algn="l" rtl="0">
              <a:spcBef>
                <a:spcPts val="0"/>
              </a:spcBef>
              <a:spcAft>
                <a:spcPts val="0"/>
              </a:spcAft>
              <a:buNone/>
            </a:pPr>
            <a:r>
              <a:rPr lang="en-GB"/>
              <a:t>Designers with 0 coding experiences became productive with Flutter in weeks - allowing them to build prototypes in hours.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2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80e131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80e131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Brand-driven == customized</a:t>
            </a:r>
            <a:endParaRPr/>
          </a:p>
          <a:p>
            <a:pPr marL="0" lvl="0" indent="0" algn="l" rtl="0">
              <a:spcBef>
                <a:spcPts val="0"/>
              </a:spcBef>
              <a:spcAft>
                <a:spcPts val="0"/>
              </a:spcAft>
              <a:buNone/>
            </a:pPr>
            <a:endParaRPr/>
          </a:p>
          <a:p>
            <a:pPr marL="0" lvl="0" indent="0" algn="l" rtl="0">
              <a:spcBef>
                <a:spcPts val="0"/>
              </a:spcBef>
              <a:spcAft>
                <a:spcPts val="0"/>
              </a:spcAft>
              <a:buNone/>
            </a:pPr>
            <a:r>
              <a:rPr lang="en-GB"/>
              <a:t>Internal teams at Google (CRM system) have managed to build functioning prototypes in a week.</a:t>
            </a:r>
            <a:endParaRPr/>
          </a:p>
          <a:p>
            <a:pPr marL="0" lvl="0" indent="0" algn="l" rtl="0">
              <a:spcBef>
                <a:spcPts val="0"/>
              </a:spcBef>
              <a:spcAft>
                <a:spcPts val="0"/>
              </a:spcAft>
              <a:buNone/>
            </a:pPr>
            <a:endParaRPr/>
          </a:p>
          <a:p>
            <a:pPr marL="0" lvl="0" indent="0" algn="l" rtl="0">
              <a:spcBef>
                <a:spcPts val="0"/>
              </a:spcBef>
              <a:spcAft>
                <a:spcPts val="0"/>
              </a:spcAft>
              <a:buNone/>
            </a:pPr>
            <a:r>
              <a:rPr lang="en-GB"/>
              <a:t>Designers with 0 coding experiences became productive with Flutter in weeks - allowing them to build prototypes in hours.</a:t>
            </a:r>
            <a:endParaRPr/>
          </a:p>
        </p:txBody>
      </p:sp>
    </p:spTree>
    <p:extLst>
      <p:ext uri="{BB962C8B-B14F-4D97-AF65-F5344CB8AC3E}">
        <p14:creationId xmlns:p14="http://schemas.microsoft.com/office/powerpoint/2010/main" val="372097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74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063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7dadc7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7dadc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beauty of hot reload is, that even after fixing an error, state is still maintained - allowing to iterate and develop far quicker.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7dadc7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7dadc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beauty of hot reload is, that even after fixing an error, state is still maintained - allowing to iterate and develop far quicker.</a:t>
            </a:r>
            <a:endParaRPr/>
          </a:p>
        </p:txBody>
      </p:sp>
    </p:spTree>
    <p:extLst>
      <p:ext uri="{BB962C8B-B14F-4D97-AF65-F5344CB8AC3E}">
        <p14:creationId xmlns:p14="http://schemas.microsoft.com/office/powerpoint/2010/main" val="126296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api.flutter.dev/flutter/widgets/GestureDetector-class.html" TargetMode="External"/><Relationship Id="rId2" Type="http://schemas.openxmlformats.org/officeDocument/2006/relationships/hyperlink" Target="https://material.io/design/guidelines-overview" TargetMode="External"/><Relationship Id="rId1" Type="http://schemas.openxmlformats.org/officeDocument/2006/relationships/slideLayout" Target="../slideLayouts/slideLayout2.xml"/><Relationship Id="rId5" Type="http://schemas.openxmlformats.org/officeDocument/2006/relationships/hyperlink" Target="https://github.com/flutter/flutter/tree/master/examples/flutter_gallery" TargetMode="External"/><Relationship Id="rId4" Type="http://schemas.openxmlformats.org/officeDocument/2006/relationships/hyperlink" Target="https://flutter.dev/docs/development/ui/interactive#managing-state"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api.flutter.dev/flutter/widgets/FormField-class.html" TargetMode="External"/><Relationship Id="rId2" Type="http://schemas.openxmlformats.org/officeDocument/2006/relationships/hyperlink" Target="https://api.flutter.dev/flutter/widgets/Form-class.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s://api.flutter.dev/flutter/material/RaisedButton-class.html" TargetMode="External"/><Relationship Id="rId3" Type="http://schemas.openxmlformats.org/officeDocument/2006/relationships/hyperlink" Target="https://api.flutter.dev/flutter/material/DropdownButton-class.html" TargetMode="External"/><Relationship Id="rId7" Type="http://schemas.openxmlformats.org/officeDocument/2006/relationships/hyperlink" Target="https://api.flutter.dev/flutter/material/Radio-class.html" TargetMode="External"/><Relationship Id="rId2" Type="http://schemas.openxmlformats.org/officeDocument/2006/relationships/hyperlink" Target="https://api.flutter.dev/flutter/material/Checkbox-class.html" TargetMode="External"/><Relationship Id="rId1" Type="http://schemas.openxmlformats.org/officeDocument/2006/relationships/slideLayout" Target="../slideLayouts/slideLayout2.xml"/><Relationship Id="rId6" Type="http://schemas.openxmlformats.org/officeDocument/2006/relationships/hyperlink" Target="https://api.flutter.dev/flutter/material/IconButton-class.html" TargetMode="External"/><Relationship Id="rId11" Type="http://schemas.openxmlformats.org/officeDocument/2006/relationships/hyperlink" Target="https://api.flutter.dev/flutter/material/TextField-class.html" TargetMode="External"/><Relationship Id="rId5" Type="http://schemas.openxmlformats.org/officeDocument/2006/relationships/hyperlink" Target="https://api.flutter.dev/flutter/material/FloatingActionButton-class.html" TargetMode="External"/><Relationship Id="rId10" Type="http://schemas.openxmlformats.org/officeDocument/2006/relationships/hyperlink" Target="https://api.flutter.dev/flutter/material/Switch-class.html" TargetMode="External"/><Relationship Id="rId4" Type="http://schemas.openxmlformats.org/officeDocument/2006/relationships/hyperlink" Target="https://api.flutter.dev/flutter/material/FlatButton-class.html" TargetMode="External"/><Relationship Id="rId9" Type="http://schemas.openxmlformats.org/officeDocument/2006/relationships/hyperlink" Target="https://api.flutter.dev/flutter/material/Slider-class.html"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flutter.dev/docs/development/ui/widgets-intro" TargetMode="External"/><Relationship Id="rId7" Type="http://schemas.openxmlformats.org/officeDocument/2006/relationships/hyperlink" Target="https://www.youtube.com/watch?v=dkyY9WCGMi0" TargetMode="External"/><Relationship Id="rId2" Type="http://schemas.openxmlformats.org/officeDocument/2006/relationships/hyperlink" Target="https://flutter.dev/docs/development/ui/widgets-intro#handling-gestures" TargetMode="External"/><Relationship Id="rId1" Type="http://schemas.openxmlformats.org/officeDocument/2006/relationships/slideLayout" Target="../slideLayouts/slideLayout2.xml"/><Relationship Id="rId6" Type="http://schemas.openxmlformats.org/officeDocument/2006/relationships/hyperlink" Target="https://github.com/flutter/flutter/tree/master/examples/flutter_gallery" TargetMode="External"/><Relationship Id="rId5" Type="http://schemas.openxmlformats.org/officeDocument/2006/relationships/hyperlink" Target="https://api.flutter.dev/" TargetMode="External"/><Relationship Id="rId4" Type="http://schemas.openxmlformats.org/officeDocument/2006/relationships/hyperlink" Target="https://flutter.dev/docs/development/ui/advanced/gestures"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dart.dev/tools/pub/pubspec"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api.flutter.dev/flutter/services/AssetBundle-class.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pi.flutter.dev/flutter/services/rootBundle.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api.flutter.dev/flutter/painting/AssetImage-class.html" TargetMode="External"/><Relationship Id="rId2" Type="http://schemas.openxmlformats.org/officeDocument/2006/relationships/hyperlink" Target="https://flutter.dev/docs/development/packages-and-plugins/using-packages"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developer.android.com/reference/android/content/res/AssetManager"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eveloper.apple.com/documentation/foundation/nsbundle/1410786-mainbundle"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pub.dev/packages/ios_platform_images" TargetMode="External"/><Relationship Id="rId2" Type="http://schemas.openxmlformats.org/officeDocument/2006/relationships/hyperlink" Target="https://flutter.dev/docs/development/add-to-app/io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sign.google.com/icon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pi.flutter.dev/flutter/widgets/Navigator-class.html" TargetMode="External"/><Relationship Id="rId2" Type="http://schemas.openxmlformats.org/officeDocument/2006/relationships/hyperlink" Target="https://api.flutter.dev/flutter/material/MaterialApp-clas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lutter.dev/docs/development/ui/widgets-intro" TargetMode="External"/><Relationship Id="rId7" Type="http://schemas.openxmlformats.org/officeDocument/2006/relationships/hyperlink" Target="https://flutter.dev/docs/development/ui/assets-and-imag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lutter.dev/docs/development/ui/interactive" TargetMode="External"/><Relationship Id="rId5" Type="http://schemas.openxmlformats.org/officeDocument/2006/relationships/hyperlink" Target="https://flutter.dev/docs/development/ui/splash-screen" TargetMode="External"/><Relationship Id="rId4" Type="http://schemas.openxmlformats.org/officeDocument/2006/relationships/hyperlink" Target="https://flutter.dev/docs/development/ui/layou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i.flutter.dev/flutter/widgets/State-class.html#initState" TargetMode="External"/><Relationship Id="rId2" Type="http://schemas.openxmlformats.org/officeDocument/2006/relationships/hyperlink" Target="https://api.flutter.dev/flutter/widgets/StatefulWidget-class.html#createState" TargetMode="External"/><Relationship Id="rId1" Type="http://schemas.openxmlformats.org/officeDocument/2006/relationships/slideLayout" Target="../slideLayouts/slideLayout2.xml"/><Relationship Id="rId4" Type="http://schemas.openxmlformats.org/officeDocument/2006/relationships/hyperlink" Target="https://api.flutter.dev/flutter/widgets/State-clas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pi.flutter.dev/flutter/widgets/Center-class.html" TargetMode="External"/><Relationship Id="rId2" Type="http://schemas.openxmlformats.org/officeDocument/2006/relationships/hyperlink" Target="https://flutter.dev/docs/development/ui/widgets/layou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api.flutter.dev/flutter/widgets/StatelessWidget/build.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pi.flutter.dev/flutter/material/Scaffold-clas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flutter/website/tree/master/examples/layout/non_material" TargetMode="External"/><Relationship Id="rId2" Type="http://schemas.openxmlformats.org/officeDocument/2006/relationships/hyperlink" Target="https://github.com/flutter/website/tree/master/examples/layout/base" TargetMode="Externa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flutter.dev/docs/development/ui/interactive" TargetMode="External"/><Relationship Id="rId5" Type="http://schemas.openxmlformats.org/officeDocument/2006/relationships/hyperlink" Target="https://flutter.dev/docs/development/ui/layout" TargetMode="External"/><Relationship Id="rId4" Type="http://schemas.openxmlformats.org/officeDocument/2006/relationships/hyperlink" Target="https://flutter.dev/docs/codelabs/layout-basic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flutter/website/tree/master/examples/layout/row_colum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github.com/flutter/website/tree/master/examples/layout/siz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flutter/website/tree/master/examples/layout/sizing" TargetMode="External"/><Relationship Id="rId2" Type="http://schemas.openxmlformats.org/officeDocument/2006/relationships/hyperlink" Target="https://api.flutter.dev/flutter/widgets/Expanded-class.html"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flutter/website/tree/master/examples/layout/sizing"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lutter/website/tree/master/examples/layout/pavlova"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flutter/website/tree/master/examples/layout/pavlova"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pi.flutter.dev/flutter/material/material-library.html" TargetMode="External"/><Relationship Id="rId2" Type="http://schemas.openxmlformats.org/officeDocument/2006/relationships/hyperlink" Target="https://api.flutter.dev/flutter/widgets/widgets-library.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flutter.dev/docs/development/ui/widgets-intro#bringing-it-all-together" TargetMode="External"/><Relationship Id="rId3" Type="http://schemas.openxmlformats.org/officeDocument/2006/relationships/hyperlink" Target="https://flutter.dev/docs/development/ui/widgets-intro#hello-world" TargetMode="External"/><Relationship Id="rId7" Type="http://schemas.openxmlformats.org/officeDocument/2006/relationships/hyperlink" Target="https://flutter.dev/docs/development/ui/widgets-intro#changing-widgets-in-response-to-inpu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flutter.dev/docs/development/ui/widgets-intro#handling-gestures" TargetMode="External"/><Relationship Id="rId11" Type="http://schemas.openxmlformats.org/officeDocument/2006/relationships/hyperlink" Target="https://flutter.dev/docs/development/ui/widgets-intro#global-keys" TargetMode="External"/><Relationship Id="rId5" Type="http://schemas.openxmlformats.org/officeDocument/2006/relationships/hyperlink" Target="https://flutter.dev/docs/development/ui/widgets-intro#using-material-components" TargetMode="External"/><Relationship Id="rId10" Type="http://schemas.openxmlformats.org/officeDocument/2006/relationships/hyperlink" Target="https://flutter.dev/docs/development/ui/widgets-intro#keys" TargetMode="External"/><Relationship Id="rId4" Type="http://schemas.openxmlformats.org/officeDocument/2006/relationships/hyperlink" Target="https://flutter.dev/docs/development/ui/widgets-intro#basic-widgets" TargetMode="External"/><Relationship Id="rId9" Type="http://schemas.openxmlformats.org/officeDocument/2006/relationships/hyperlink" Target="https://flutter.dev/docs/development/ui/widgets-intro#responding-to-widget-lifecycle-events"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flutter.dev/docs/development/ui/layout#gridview" TargetMode="External"/><Relationship Id="rId2" Type="http://schemas.openxmlformats.org/officeDocument/2006/relationships/hyperlink" Target="https://flutter.dev/docs/development/ui/layout#container" TargetMode="External"/><Relationship Id="rId1" Type="http://schemas.openxmlformats.org/officeDocument/2006/relationships/slideLayout" Target="../slideLayouts/slideLayout2.xml"/><Relationship Id="rId5" Type="http://schemas.openxmlformats.org/officeDocument/2006/relationships/hyperlink" Target="https://flutter.dev/docs/development/ui/layout#stack" TargetMode="External"/><Relationship Id="rId4" Type="http://schemas.openxmlformats.org/officeDocument/2006/relationships/hyperlink" Target="https://flutter.dev/docs/development/ui/layout#listview"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flutter.dev/docs/development/ui/layout#listtile" TargetMode="External"/><Relationship Id="rId2" Type="http://schemas.openxmlformats.org/officeDocument/2006/relationships/hyperlink" Target="https://flutter.dev/docs/development/ui/layout#car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flutter/website/tree/master/examples/layout/containe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lutter/flutter/tree/master/examples/flutter_gallery/lib/demo/material/grid_list_demo.dart" TargetMode="External"/><Relationship Id="rId2" Type="http://schemas.openxmlformats.org/officeDocument/2006/relationships/hyperlink" Target="https://github.com/flutter/website/tree/master/examples/layout/grid_and_list"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github.com/flutter/flutter/tree/master/examples/flutter_gallery"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api.flutter.dev/flutter/widgets/Column-class.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flutter/flutter/tree/master/examples/flutter_gallery/lib/demo/colors_demo.dart" TargetMode="External"/><Relationship Id="rId2" Type="http://schemas.openxmlformats.org/officeDocument/2006/relationships/hyperlink" Target="https://github.com/flutter/website/tree/master/examples/layout/grid_and_list"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github.com/flutter/flutter/tree/master/examples/flutter_galler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flutter/flutter/tree/master/examples/flutter_gallery/lib/demo/contacts_demo.dart" TargetMode="External"/><Relationship Id="rId2" Type="http://schemas.openxmlformats.org/officeDocument/2006/relationships/hyperlink" Target="https://github.com/flutter/website/tree/master/examples/layout/card_and_stack"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github.com/flutter/flutter/tree/master/examples/flutter_galler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pi.flutter.dev/flutter/widgets/runApp.html" TargetMode="External"/><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pi.flutter.dev/flutter/widgets/Text-class.html" TargetMode="External"/><Relationship Id="rId5" Type="http://schemas.openxmlformats.org/officeDocument/2006/relationships/hyperlink" Target="https://api.flutter.dev/flutter/widgets/Center-class.html" TargetMode="External"/><Relationship Id="rId4" Type="http://schemas.openxmlformats.org/officeDocument/2006/relationships/hyperlink" Target="https://api.flutter.dev/flutter/widgets/Widget-class.html"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pi.flutter.dev/flutter/material/material-library.html" TargetMode="External"/><Relationship Id="rId2" Type="http://schemas.openxmlformats.org/officeDocument/2006/relationships/hyperlink" Target="https://material.io/design/components/cards.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flutter/flutter/tree/master/examples/flutter_gallery/lib/demo/material/cards_demo.dart" TargetMode="External"/><Relationship Id="rId2" Type="http://schemas.openxmlformats.org/officeDocument/2006/relationships/hyperlink" Target="https://github.com/flutter/website/tree/master/examples/layout/card_and_stack"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github.com/flutter/flutter/tree/master/examples/flutter_gallery"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api.flutter.dev/flutter/material/material-library.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flutter/flutter/tree/master/examples/flutter_gallery/lib/demo/material/buttons_demo.dart" TargetMode="External"/><Relationship Id="rId2" Type="http://schemas.openxmlformats.org/officeDocument/2006/relationships/hyperlink" Target="https://github.com/flutter/website/tree/master/examples/layout/card_and_stack"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github.com/flutter/flutter/tree/master/examples/flutter_gallery"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flutter.dev/docs/development/ui/assets-and-images" TargetMode="External"/><Relationship Id="rId3" Type="http://schemas.openxmlformats.org/officeDocument/2006/relationships/hyperlink" Target="https://flutter.dev/docs/development/ui/widgets" TargetMode="External"/><Relationship Id="rId7" Type="http://schemas.openxmlformats.org/officeDocument/2006/relationships/hyperlink" Target="https://flutter.dev/docs/development/ui/layout/box-constraints" TargetMode="External"/><Relationship Id="rId2" Type="http://schemas.openxmlformats.org/officeDocument/2006/relationships/hyperlink" Target="https://flutter.dev/docs/development/ui/layout/tutorial" TargetMode="External"/><Relationship Id="rId1" Type="http://schemas.openxmlformats.org/officeDocument/2006/relationships/slideLayout" Target="../slideLayouts/slideLayout2.xml"/><Relationship Id="rId6" Type="http://schemas.openxmlformats.org/officeDocument/2006/relationships/hyperlink" Target="https://api.flutter.dev/flutter" TargetMode="External"/><Relationship Id="rId5" Type="http://schemas.openxmlformats.org/officeDocument/2006/relationships/hyperlink" Target="https://github.com/flutter/flutter/tree/master/examples/flutter_gallery" TargetMode="External"/><Relationship Id="rId4" Type="http://schemas.openxmlformats.org/officeDocument/2006/relationships/hyperlink" Target="https://flutter.dev/docs/get-started/flutter-for/web-devs" TargetMode="External"/><Relationship Id="rId9" Type="http://schemas.openxmlformats.org/officeDocument/2006/relationships/hyperlink" Target="https://medium.com/@mravn/zero-to-one-with-flutter-43b13fd7b354"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eveloper.android.com/topic/performance/vitals/launch-time#theme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pi.flutter.dev/flutter/widgets/Text-clas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pi.flutter.dev/flutter/widgets/Column-class.html" TargetMode="External"/><Relationship Id="rId4" Type="http://schemas.openxmlformats.org/officeDocument/2006/relationships/hyperlink" Target="https://api.flutter.dev/flutter/widgets/Row-class.html"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i.flutter.dev/flutter/widgets/Stack-clas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api.flutter.dev/flutter/painting/BoxDecoration-class.html" TargetMode="External"/><Relationship Id="rId5" Type="http://schemas.openxmlformats.org/officeDocument/2006/relationships/hyperlink" Target="https://api.flutter.dev/flutter/widgets/Container-class.html" TargetMode="External"/><Relationship Id="rId4" Type="http://schemas.openxmlformats.org/officeDocument/2006/relationships/hyperlink" Target="https://api.flutter.dev/flutter/widgets/Positioned-class.htm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hyperlink" Target="https://flutter.dev/docs/development/ui/layout/tutoria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s://api.flutter.dev/flutter/material/Slider-class.html" TargetMode="External"/><Relationship Id="rId13" Type="http://schemas.openxmlformats.org/officeDocument/2006/relationships/hyperlink" Target="https://api.flutter.dev/flutter/widgets/State-class.html" TargetMode="External"/><Relationship Id="rId3" Type="http://schemas.openxmlformats.org/officeDocument/2006/relationships/hyperlink" Target="https://api.flutter.dev/flutter/material/IconButton-class.html" TargetMode="External"/><Relationship Id="rId7" Type="http://schemas.openxmlformats.org/officeDocument/2006/relationships/hyperlink" Target="https://api.flutter.dev/flutter/material/Radio-class.html" TargetMode="External"/><Relationship Id="rId12" Type="http://schemas.openxmlformats.org/officeDocument/2006/relationships/hyperlink" Target="https://api.flutter.dev/flutter/widgets/StatefulWidget-class.html" TargetMode="External"/><Relationship Id="rId2" Type="http://schemas.openxmlformats.org/officeDocument/2006/relationships/hyperlink" Target="https://api.flutter.dev/flutter/widgets/Icon-class.html" TargetMode="External"/><Relationship Id="rId1" Type="http://schemas.openxmlformats.org/officeDocument/2006/relationships/slideLayout" Target="../slideLayouts/slideLayout2.xml"/><Relationship Id="rId6" Type="http://schemas.openxmlformats.org/officeDocument/2006/relationships/hyperlink" Target="https://api.flutter.dev/flutter/material/Checkbox-class.html" TargetMode="External"/><Relationship Id="rId11" Type="http://schemas.openxmlformats.org/officeDocument/2006/relationships/hyperlink" Target="https://api.flutter.dev/flutter/material/TextField-class.html" TargetMode="External"/><Relationship Id="rId5" Type="http://schemas.openxmlformats.org/officeDocument/2006/relationships/hyperlink" Target="https://api.flutter.dev/flutter/widgets/StatelessWidget-class.html" TargetMode="External"/><Relationship Id="rId10" Type="http://schemas.openxmlformats.org/officeDocument/2006/relationships/hyperlink" Target="https://api.flutter.dev/flutter/widgets/Form-class.html" TargetMode="External"/><Relationship Id="rId4" Type="http://schemas.openxmlformats.org/officeDocument/2006/relationships/hyperlink" Target="https://api.flutter.dev/flutter/widgets/Text-class.html" TargetMode="External"/><Relationship Id="rId9" Type="http://schemas.openxmlformats.org/officeDocument/2006/relationships/hyperlink" Target="https://api.flutter.dev/flutter/material/InkWell-class.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flutter.dev/docs/get-started/codelab#step-1-create-the-starter-flutter-app" TargetMode="External"/><Relationship Id="rId2" Type="http://schemas.openxmlformats.org/officeDocument/2006/relationships/hyperlink" Target="https://flutter.dev/docs/get-started/install" TargetMode="External"/><Relationship Id="rId1" Type="http://schemas.openxmlformats.org/officeDocument/2006/relationships/slideLayout" Target="../slideLayouts/slideLayout2.xml"/><Relationship Id="rId6" Type="http://schemas.openxmlformats.org/officeDocument/2006/relationships/hyperlink" Target="https://github.com/flutter/website/tree/master/examples/layout/lakes/step6/images/lake.jpg" TargetMode="External"/><Relationship Id="rId5" Type="http://schemas.openxmlformats.org/officeDocument/2006/relationships/hyperlink" Target="https://github.com/flutter/website/tree/master/examples/layout/lakes/step6/pubspec.yaml" TargetMode="External"/><Relationship Id="rId4" Type="http://schemas.openxmlformats.org/officeDocument/2006/relationships/hyperlink" Target="https://github.com/flutter/website/tree/master/examples/layout/lakes/step6/lib/main.dart"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flutter/website/tree/master/examples/layout/lakes/interactive/lib/main.dart" TargetMode="External"/><Relationship Id="rId2" Type="http://schemas.openxmlformats.org/officeDocument/2006/relationships/hyperlink" Target="https://flutter.dev/docs/testing/debugging" TargetMode="External"/><Relationship Id="rId1" Type="http://schemas.openxmlformats.org/officeDocument/2006/relationships/slideLayout" Target="../slideLayouts/slideLayout2.xml"/><Relationship Id="rId5" Type="http://schemas.openxmlformats.org/officeDocument/2006/relationships/hyperlink" Target="https://github.com/flutter/website/tree/master/examples/layout/lakes/interactive/images/lake.jpg" TargetMode="External"/><Relationship Id="rId4" Type="http://schemas.openxmlformats.org/officeDocument/2006/relationships/hyperlink" Target="https://github.com/flutter/website/tree/master/examples/layout/lakes/interactive/pubspec.yaml"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flutter.dev/docs/development/ui/interactive#parent-managed" TargetMode="External"/><Relationship Id="rId2" Type="http://schemas.openxmlformats.org/officeDocument/2006/relationships/hyperlink" Target="https://flutter.dev/docs/development/ui/interactive#self-managed" TargetMode="External"/><Relationship Id="rId1" Type="http://schemas.openxmlformats.org/officeDocument/2006/relationships/slideLayout" Target="../slideLayouts/slideLayout2.xml"/><Relationship Id="rId4" Type="http://schemas.openxmlformats.org/officeDocument/2006/relationships/hyperlink" Target="https://flutter.dev/docs/development/ui/interactive#mix-and-match"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api.flutter.dev/flutter/widgets/ListView-class.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User Interface</a:t>
            </a:r>
            <a:endParaRPr dirty="0"/>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3" name="标题 2">
            <a:extLst>
              <a:ext uri="{FF2B5EF4-FFF2-40B4-BE49-F238E27FC236}">
                <a16:creationId xmlns:a16="http://schemas.microsoft.com/office/drawing/2014/main" id="{F3C9B3DF-9938-E842-BBCC-F25456BF1D15}"/>
              </a:ext>
            </a:extLst>
          </p:cNvPr>
          <p:cNvSpPr>
            <a:spLocks noGrp="1"/>
          </p:cNvSpPr>
          <p:nvPr>
            <p:ph type="title"/>
          </p:nvPr>
        </p:nvSpPr>
        <p:spPr/>
        <p:txBody>
          <a:bodyPr/>
          <a:lstStyle/>
          <a:p>
            <a:endParaRPr lang="zh-CN" altLang="en-US"/>
          </a:p>
        </p:txBody>
      </p:sp>
      <p:sp>
        <p:nvSpPr>
          <p:cNvPr id="5" name="文本占位符 4">
            <a:extLst>
              <a:ext uri="{FF2B5EF4-FFF2-40B4-BE49-F238E27FC236}">
                <a16:creationId xmlns:a16="http://schemas.microsoft.com/office/drawing/2014/main" id="{067D1864-C774-494B-BEE9-862DE2210E01}"/>
              </a:ext>
            </a:extLst>
          </p:cNvPr>
          <p:cNvSpPr>
            <a:spLocks noGrp="1"/>
          </p:cNvSpPr>
          <p:nvPr>
            <p:ph type="body" idx="1"/>
          </p:nvPr>
        </p:nvSpPr>
        <p:spPr/>
        <p:txBody>
          <a:bodyPr/>
          <a:lstStyle/>
          <a:p>
            <a:endParaRPr lang="zh-CN" altLang="en-US"/>
          </a:p>
        </p:txBody>
      </p:sp>
      <p:pic>
        <p:nvPicPr>
          <p:cNvPr id="6" name="图片 5">
            <a:extLst>
              <a:ext uri="{FF2B5EF4-FFF2-40B4-BE49-F238E27FC236}">
                <a16:creationId xmlns:a16="http://schemas.microsoft.com/office/drawing/2014/main" id="{DC2EFCAF-B4FA-CD49-897E-D4ABF0E7459D}"/>
              </a:ext>
            </a:extLst>
          </p:cNvPr>
          <p:cNvPicPr>
            <a:picLocks noChangeAspect="1"/>
          </p:cNvPicPr>
          <p:nvPr/>
        </p:nvPicPr>
        <p:blipFill>
          <a:blip r:embed="rId3"/>
          <a:stretch>
            <a:fillRect/>
          </a:stretch>
        </p:blipFill>
        <p:spPr>
          <a:xfrm>
            <a:off x="1213410" y="0"/>
            <a:ext cx="6717179" cy="51435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202B5-377C-3142-BD02-2557ED4271B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979DFCF-3808-1E40-BFE7-11E1703D513C}"/>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AA3D2BD1-00E6-1F4F-A8AC-1378065B2250}"/>
              </a:ext>
            </a:extLst>
          </p:cNvPr>
          <p:cNvPicPr>
            <a:picLocks noChangeAspect="1"/>
          </p:cNvPicPr>
          <p:nvPr/>
        </p:nvPicPr>
        <p:blipFill>
          <a:blip r:embed="rId2"/>
          <a:stretch>
            <a:fillRect/>
          </a:stretch>
        </p:blipFill>
        <p:spPr>
          <a:xfrm>
            <a:off x="1755101" y="0"/>
            <a:ext cx="5633798" cy="5143500"/>
          </a:xfrm>
          <a:prstGeom prst="rect">
            <a:avLst/>
          </a:prstGeom>
        </p:spPr>
      </p:pic>
    </p:spTree>
    <p:extLst>
      <p:ext uri="{BB962C8B-B14F-4D97-AF65-F5344CB8AC3E}">
        <p14:creationId xmlns:p14="http://schemas.microsoft.com/office/powerpoint/2010/main" val="3022803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DC505-4A5A-8A40-802E-683DF8B6516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41A17A8-1351-CF47-AB00-D185447D3339}"/>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E87D538F-2542-9E4D-968D-84066B123F52}"/>
              </a:ext>
            </a:extLst>
          </p:cNvPr>
          <p:cNvPicPr>
            <a:picLocks noChangeAspect="1"/>
          </p:cNvPicPr>
          <p:nvPr/>
        </p:nvPicPr>
        <p:blipFill>
          <a:blip r:embed="rId2"/>
          <a:stretch>
            <a:fillRect/>
          </a:stretch>
        </p:blipFill>
        <p:spPr>
          <a:xfrm>
            <a:off x="1740984" y="0"/>
            <a:ext cx="5662032" cy="5143500"/>
          </a:xfrm>
          <a:prstGeom prst="rect">
            <a:avLst/>
          </a:prstGeom>
        </p:spPr>
      </p:pic>
    </p:spTree>
    <p:extLst>
      <p:ext uri="{BB962C8B-B14F-4D97-AF65-F5344CB8AC3E}">
        <p14:creationId xmlns:p14="http://schemas.microsoft.com/office/powerpoint/2010/main" val="1966728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E6696-F6CD-1C40-B6D5-F40119759E20}"/>
              </a:ext>
            </a:extLst>
          </p:cNvPr>
          <p:cNvSpPr>
            <a:spLocks noGrp="1"/>
          </p:cNvSpPr>
          <p:nvPr>
            <p:ph type="title"/>
          </p:nvPr>
        </p:nvSpPr>
        <p:spPr/>
        <p:txBody>
          <a:bodyPr/>
          <a:lstStyle/>
          <a:p>
            <a:r>
              <a:rPr lang="en" altLang="zh-CN" dirty="0"/>
              <a:t>Other interactive widgets</a:t>
            </a:r>
            <a:endParaRPr kumimoji="1" lang="zh-CN" altLang="en-US" dirty="0"/>
          </a:p>
        </p:txBody>
      </p:sp>
      <p:sp>
        <p:nvSpPr>
          <p:cNvPr id="3" name="文本占位符 2">
            <a:extLst>
              <a:ext uri="{FF2B5EF4-FFF2-40B4-BE49-F238E27FC236}">
                <a16:creationId xmlns:a16="http://schemas.microsoft.com/office/drawing/2014/main" id="{C903676B-71EF-ED4C-8E6B-F76F2FF9876B}"/>
              </a:ext>
            </a:extLst>
          </p:cNvPr>
          <p:cNvSpPr>
            <a:spLocks noGrp="1"/>
          </p:cNvSpPr>
          <p:nvPr>
            <p:ph type="body" idx="1"/>
          </p:nvPr>
        </p:nvSpPr>
        <p:spPr/>
        <p:txBody>
          <a:bodyPr/>
          <a:lstStyle/>
          <a:p>
            <a:r>
              <a:rPr lang="en" altLang="zh-CN" dirty="0"/>
              <a:t>Flutter offers a variety of buttons and similar interactive widgets. Most of these widgets implement the </a:t>
            </a:r>
            <a:r>
              <a:rPr lang="en" altLang="zh-CN" dirty="0">
                <a:hlinkClick r:id="rId2"/>
              </a:rPr>
              <a:t>Material Design guidelines</a:t>
            </a:r>
            <a:r>
              <a:rPr lang="en" altLang="zh-CN" dirty="0"/>
              <a:t>, which define a set of components with an opinionated UI.</a:t>
            </a:r>
          </a:p>
          <a:p>
            <a:r>
              <a:rPr lang="en" altLang="zh-CN" dirty="0"/>
              <a:t>If you prefer, you can use </a:t>
            </a:r>
            <a:r>
              <a:rPr lang="en" altLang="zh-CN" dirty="0">
                <a:hlinkClick r:id="rId3"/>
              </a:rPr>
              <a:t>GestureDetector</a:t>
            </a:r>
            <a:r>
              <a:rPr lang="en" altLang="zh-CN" dirty="0"/>
              <a:t> to build interactivity into any custom widget. You can find examples of </a:t>
            </a:r>
            <a:r>
              <a:rPr lang="en" altLang="zh-CN" dirty="0" err="1"/>
              <a:t>GestureDetector</a:t>
            </a:r>
            <a:r>
              <a:rPr lang="en" altLang="zh-CN" dirty="0"/>
              <a:t> in </a:t>
            </a:r>
            <a:r>
              <a:rPr lang="en" altLang="zh-CN" dirty="0">
                <a:hlinkClick r:id="rId4"/>
              </a:rPr>
              <a:t>Managing state</a:t>
            </a:r>
            <a:r>
              <a:rPr lang="en" altLang="zh-CN" dirty="0"/>
              <a:t>, and in the </a:t>
            </a:r>
            <a:r>
              <a:rPr lang="en" altLang="zh-CN" dirty="0">
                <a:hlinkClick r:id="rId5"/>
              </a:rPr>
              <a:t>Flutter Gallery</a:t>
            </a:r>
            <a:r>
              <a:rPr lang="en" altLang="zh-CN" dirty="0"/>
              <a:t>.</a:t>
            </a:r>
          </a:p>
          <a:p>
            <a:endParaRPr kumimoji="1" lang="zh-CN" altLang="en-US" dirty="0"/>
          </a:p>
        </p:txBody>
      </p:sp>
    </p:spTree>
    <p:extLst>
      <p:ext uri="{BB962C8B-B14F-4D97-AF65-F5344CB8AC3E}">
        <p14:creationId xmlns:p14="http://schemas.microsoft.com/office/powerpoint/2010/main" val="982349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31A4B-A0FD-2240-AC70-5BE4B07919C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439D750-1D7F-664D-A110-49135417E850}"/>
              </a:ext>
            </a:extLst>
          </p:cNvPr>
          <p:cNvSpPr>
            <a:spLocks noGrp="1"/>
          </p:cNvSpPr>
          <p:nvPr>
            <p:ph type="body" idx="1"/>
          </p:nvPr>
        </p:nvSpPr>
        <p:spPr/>
        <p:txBody>
          <a:bodyPr/>
          <a:lstStyle/>
          <a:p>
            <a:pPr marL="114300" indent="0">
              <a:buNone/>
            </a:pPr>
            <a:r>
              <a:rPr lang="en" altLang="zh-CN" dirty="0"/>
              <a:t>Standard widgets</a:t>
            </a:r>
          </a:p>
          <a:p>
            <a:r>
              <a:rPr lang="en" altLang="zh-CN" dirty="0">
                <a:hlinkClick r:id="rId2"/>
              </a:rPr>
              <a:t>Form</a:t>
            </a:r>
            <a:endParaRPr lang="en" altLang="zh-CN" dirty="0"/>
          </a:p>
          <a:p>
            <a:r>
              <a:rPr lang="en" altLang="zh-CN" dirty="0">
                <a:hlinkClick r:id="rId3"/>
              </a:rPr>
              <a:t>FormField</a:t>
            </a:r>
            <a:br>
              <a:rPr lang="en" altLang="zh-CN" dirty="0"/>
            </a:br>
            <a:endParaRPr kumimoji="1" lang="zh-CN" altLang="en-US" dirty="0"/>
          </a:p>
        </p:txBody>
      </p:sp>
    </p:spTree>
    <p:extLst>
      <p:ext uri="{BB962C8B-B14F-4D97-AF65-F5344CB8AC3E}">
        <p14:creationId xmlns:p14="http://schemas.microsoft.com/office/powerpoint/2010/main" val="35505283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F69FD-9998-D64E-8786-8DB4306B0DF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79D179C-4EBE-1D45-8FFA-FB990482CB76}"/>
              </a:ext>
            </a:extLst>
          </p:cNvPr>
          <p:cNvSpPr>
            <a:spLocks noGrp="1"/>
          </p:cNvSpPr>
          <p:nvPr>
            <p:ph type="body" idx="1"/>
          </p:nvPr>
        </p:nvSpPr>
        <p:spPr/>
        <p:txBody>
          <a:bodyPr/>
          <a:lstStyle/>
          <a:p>
            <a:pPr marL="114300" indent="0">
              <a:buNone/>
            </a:pPr>
            <a:r>
              <a:rPr lang="en" altLang="zh-CN" dirty="0"/>
              <a:t>Material Components</a:t>
            </a:r>
          </a:p>
          <a:p>
            <a:r>
              <a:rPr lang="en" altLang="zh-CN" sz="1800" dirty="0">
                <a:hlinkClick r:id="rId2"/>
              </a:rPr>
              <a:t>Checkbox</a:t>
            </a:r>
            <a:endParaRPr lang="en" altLang="zh-CN" sz="1800" dirty="0"/>
          </a:p>
          <a:p>
            <a:r>
              <a:rPr lang="en" altLang="zh-CN" sz="1800" dirty="0">
                <a:hlinkClick r:id="rId3"/>
              </a:rPr>
              <a:t>DropdownButton</a:t>
            </a:r>
            <a:endParaRPr lang="en" altLang="zh-CN" sz="1800" dirty="0"/>
          </a:p>
          <a:p>
            <a:r>
              <a:rPr lang="en" altLang="zh-CN" sz="1800" dirty="0">
                <a:hlinkClick r:id="rId4"/>
              </a:rPr>
              <a:t>FlatButton</a:t>
            </a:r>
            <a:endParaRPr lang="en" altLang="zh-CN" sz="1800" dirty="0"/>
          </a:p>
          <a:p>
            <a:r>
              <a:rPr lang="en" altLang="zh-CN" sz="1800" dirty="0">
                <a:hlinkClick r:id="rId5"/>
              </a:rPr>
              <a:t>FloatingActionButton</a:t>
            </a:r>
            <a:endParaRPr lang="en" altLang="zh-CN" sz="1800" dirty="0"/>
          </a:p>
          <a:p>
            <a:r>
              <a:rPr lang="en" altLang="zh-CN" sz="1800" dirty="0">
                <a:hlinkClick r:id="rId6"/>
              </a:rPr>
              <a:t>IconButton</a:t>
            </a:r>
            <a:endParaRPr lang="en" altLang="zh-CN" sz="1800" dirty="0"/>
          </a:p>
          <a:p>
            <a:r>
              <a:rPr lang="en" altLang="zh-CN" sz="1800" dirty="0">
                <a:hlinkClick r:id="rId7"/>
              </a:rPr>
              <a:t>Radio</a:t>
            </a:r>
            <a:endParaRPr lang="en" altLang="zh-CN" sz="1800" dirty="0"/>
          </a:p>
          <a:p>
            <a:r>
              <a:rPr lang="en" altLang="zh-CN" sz="1800" dirty="0">
                <a:hlinkClick r:id="rId8"/>
              </a:rPr>
              <a:t>RaisedButton</a:t>
            </a:r>
            <a:endParaRPr lang="en" altLang="zh-CN" sz="1800" dirty="0"/>
          </a:p>
          <a:p>
            <a:r>
              <a:rPr lang="en" altLang="zh-CN" sz="1800" dirty="0">
                <a:hlinkClick r:id="rId9"/>
              </a:rPr>
              <a:t>Slider</a:t>
            </a:r>
            <a:endParaRPr lang="en" altLang="zh-CN" sz="1800" dirty="0"/>
          </a:p>
          <a:p>
            <a:r>
              <a:rPr lang="en" altLang="zh-CN" sz="1800" dirty="0">
                <a:hlinkClick r:id="rId10"/>
              </a:rPr>
              <a:t>Switch</a:t>
            </a:r>
            <a:endParaRPr lang="en" altLang="zh-CN" sz="1800" dirty="0"/>
          </a:p>
          <a:p>
            <a:r>
              <a:rPr lang="en" altLang="zh-CN" sz="1800" dirty="0">
                <a:hlinkClick r:id="rId11"/>
              </a:rPr>
              <a:t>TextField</a:t>
            </a:r>
            <a:endParaRPr lang="en" altLang="zh-CN" dirty="0"/>
          </a:p>
        </p:txBody>
      </p:sp>
    </p:spTree>
    <p:extLst>
      <p:ext uri="{BB962C8B-B14F-4D97-AF65-F5344CB8AC3E}">
        <p14:creationId xmlns:p14="http://schemas.microsoft.com/office/powerpoint/2010/main" val="28932495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198EF-C2F9-7A45-9ECC-2B546AEA4DB4}"/>
              </a:ext>
            </a:extLst>
          </p:cNvPr>
          <p:cNvSpPr>
            <a:spLocks noGrp="1"/>
          </p:cNvSpPr>
          <p:nvPr>
            <p:ph type="title"/>
          </p:nvPr>
        </p:nvSpPr>
        <p:spPr/>
        <p:txBody>
          <a:bodyPr/>
          <a:lstStyle/>
          <a:p>
            <a:r>
              <a:rPr lang="en" altLang="zh-CN" dirty="0"/>
              <a:t>Resources</a:t>
            </a:r>
            <a:endParaRPr kumimoji="1" lang="zh-CN" altLang="en-US" dirty="0"/>
          </a:p>
        </p:txBody>
      </p:sp>
      <p:sp>
        <p:nvSpPr>
          <p:cNvPr id="3" name="文本占位符 2">
            <a:extLst>
              <a:ext uri="{FF2B5EF4-FFF2-40B4-BE49-F238E27FC236}">
                <a16:creationId xmlns:a16="http://schemas.microsoft.com/office/drawing/2014/main" id="{8EF94B05-A35F-9D4F-96D9-5646AA0B8C5C}"/>
              </a:ext>
            </a:extLst>
          </p:cNvPr>
          <p:cNvSpPr>
            <a:spLocks noGrp="1"/>
          </p:cNvSpPr>
          <p:nvPr>
            <p:ph type="body" idx="1"/>
          </p:nvPr>
        </p:nvSpPr>
        <p:spPr/>
        <p:txBody>
          <a:bodyPr/>
          <a:lstStyle/>
          <a:p>
            <a:r>
              <a:rPr lang="en" altLang="zh-CN" sz="1800" dirty="0">
                <a:hlinkClick r:id="rId2"/>
              </a:rPr>
              <a:t>Gestures</a:t>
            </a:r>
            <a:r>
              <a:rPr lang="en" altLang="zh-CN" sz="1800" dirty="0"/>
              <a:t>, a section in </a:t>
            </a:r>
            <a:r>
              <a:rPr lang="en" altLang="zh-CN" sz="1800" dirty="0">
                <a:hlinkClick r:id="rId3"/>
              </a:rPr>
              <a:t>Introduction to widgets</a:t>
            </a:r>
            <a:br>
              <a:rPr lang="en" altLang="zh-CN" sz="1800" dirty="0"/>
            </a:br>
            <a:r>
              <a:rPr lang="en" altLang="zh-CN" sz="1800" dirty="0"/>
              <a:t>How to create a button and make it respond to input.</a:t>
            </a:r>
          </a:p>
          <a:p>
            <a:r>
              <a:rPr lang="en" altLang="zh-CN" sz="1800" dirty="0">
                <a:hlinkClick r:id="rId4"/>
              </a:rPr>
              <a:t>Gestures in Flutter</a:t>
            </a:r>
            <a:br>
              <a:rPr lang="en" altLang="zh-CN" sz="1800" dirty="0"/>
            </a:br>
            <a:r>
              <a:rPr lang="en" altLang="zh-CN" sz="1800" dirty="0"/>
              <a:t>A description of Flutter’s gesture mechanism.</a:t>
            </a:r>
          </a:p>
          <a:p>
            <a:r>
              <a:rPr lang="en" altLang="zh-CN" sz="1800" dirty="0">
                <a:hlinkClick r:id="rId5"/>
              </a:rPr>
              <a:t>Flutter API documentation</a:t>
            </a:r>
            <a:br>
              <a:rPr lang="en" altLang="zh-CN" sz="1800" dirty="0"/>
            </a:br>
            <a:r>
              <a:rPr lang="en" altLang="zh-CN" sz="1800" dirty="0"/>
              <a:t>Reference documentation for all of the Flutter libraries.</a:t>
            </a:r>
          </a:p>
          <a:p>
            <a:r>
              <a:rPr lang="en" altLang="zh-CN" sz="1800" dirty="0">
                <a:hlinkClick r:id="rId6"/>
              </a:rPr>
              <a:t>Flutter Gallery</a:t>
            </a:r>
            <a:br>
              <a:rPr lang="en" altLang="zh-CN" sz="1800" dirty="0"/>
            </a:br>
            <a:r>
              <a:rPr lang="en" altLang="zh-CN" sz="1800" dirty="0"/>
              <a:t>Demo app showcasing many Material Components and other Flutter features.</a:t>
            </a:r>
          </a:p>
          <a:p>
            <a:r>
              <a:rPr lang="en" altLang="zh-CN" sz="1800" dirty="0">
                <a:hlinkClick r:id="rId7"/>
              </a:rPr>
              <a:t>Flutter’s Layered Design</a:t>
            </a:r>
            <a:r>
              <a:rPr lang="en" altLang="zh-CN" sz="1800" dirty="0"/>
              <a:t> (video)</a:t>
            </a:r>
            <a:br>
              <a:rPr lang="en" altLang="zh-CN" sz="1800" dirty="0"/>
            </a:br>
            <a:r>
              <a:rPr lang="en" altLang="zh-CN" sz="1800" dirty="0"/>
              <a:t>This video includes information about state and stateless widgets. Presented by Google engineer, Ian Hickson.</a:t>
            </a:r>
          </a:p>
        </p:txBody>
      </p:sp>
    </p:spTree>
    <p:extLst>
      <p:ext uri="{BB962C8B-B14F-4D97-AF65-F5344CB8AC3E}">
        <p14:creationId xmlns:p14="http://schemas.microsoft.com/office/powerpoint/2010/main" val="2736227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Adding assets and images</a:t>
            </a:r>
          </a:p>
        </p:txBody>
      </p:sp>
    </p:spTree>
    <p:extLst>
      <p:ext uri="{BB962C8B-B14F-4D97-AF65-F5344CB8AC3E}">
        <p14:creationId xmlns:p14="http://schemas.microsoft.com/office/powerpoint/2010/main" val="2368180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8E67AF7-920C-344D-B6F6-0C354C162AA4}"/>
              </a:ext>
            </a:extLst>
          </p:cNvPr>
          <p:cNvSpPr>
            <a:spLocks noGrp="1"/>
          </p:cNvSpPr>
          <p:nvPr>
            <p:ph type="title"/>
          </p:nvPr>
        </p:nvSpPr>
        <p:spPr/>
        <p:txBody>
          <a:bodyPr/>
          <a:lstStyle/>
          <a:p>
            <a:r>
              <a:rPr lang="en" altLang="zh-CN" dirty="0"/>
              <a:t>Specifying assets</a:t>
            </a:r>
            <a:endParaRPr lang="zh-CN" altLang="en-US" dirty="0"/>
          </a:p>
        </p:txBody>
      </p:sp>
      <p:sp>
        <p:nvSpPr>
          <p:cNvPr id="8" name="文本占位符 7">
            <a:extLst>
              <a:ext uri="{FF2B5EF4-FFF2-40B4-BE49-F238E27FC236}">
                <a16:creationId xmlns:a16="http://schemas.microsoft.com/office/drawing/2014/main" id="{59B122FF-BAFD-064A-B190-D527A5FA48A3}"/>
              </a:ext>
            </a:extLst>
          </p:cNvPr>
          <p:cNvSpPr>
            <a:spLocks noGrp="1"/>
          </p:cNvSpPr>
          <p:nvPr>
            <p:ph type="body" idx="1"/>
          </p:nvPr>
        </p:nvSpPr>
        <p:spPr/>
        <p:txBody>
          <a:bodyPr/>
          <a:lstStyle/>
          <a:p>
            <a:r>
              <a:rPr lang="en" altLang="zh-CN" dirty="0"/>
              <a:t>Flutter uses the </a:t>
            </a:r>
            <a:r>
              <a:rPr lang="en" altLang="zh-CN" dirty="0">
                <a:hlinkClick r:id="rId2"/>
              </a:rPr>
              <a:t>pubspec.yaml</a:t>
            </a:r>
            <a:r>
              <a:rPr lang="en" altLang="zh-CN" dirty="0"/>
              <a:t> file, located at the root of your project, to identify assets required by an app.</a:t>
            </a:r>
            <a:endParaRPr lang="zh-CN" altLang="en-US" dirty="0"/>
          </a:p>
        </p:txBody>
      </p:sp>
      <p:pic>
        <p:nvPicPr>
          <p:cNvPr id="2" name="图片 1">
            <a:extLst>
              <a:ext uri="{FF2B5EF4-FFF2-40B4-BE49-F238E27FC236}">
                <a16:creationId xmlns:a16="http://schemas.microsoft.com/office/drawing/2014/main" id="{5D4732E9-5535-624D-9731-6680C0C35666}"/>
              </a:ext>
            </a:extLst>
          </p:cNvPr>
          <p:cNvPicPr>
            <a:picLocks noChangeAspect="1"/>
          </p:cNvPicPr>
          <p:nvPr/>
        </p:nvPicPr>
        <p:blipFill>
          <a:blip r:embed="rId3"/>
          <a:stretch>
            <a:fillRect/>
          </a:stretch>
        </p:blipFill>
        <p:spPr>
          <a:xfrm>
            <a:off x="1783474" y="2185519"/>
            <a:ext cx="5577052" cy="2383356"/>
          </a:xfrm>
          <a:prstGeom prst="rect">
            <a:avLst/>
          </a:prstGeom>
        </p:spPr>
      </p:pic>
    </p:spTree>
    <p:extLst>
      <p:ext uri="{BB962C8B-B14F-4D97-AF65-F5344CB8AC3E}">
        <p14:creationId xmlns:p14="http://schemas.microsoft.com/office/powerpoint/2010/main" val="2432698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1A995-1DA3-5C47-B0FF-134B040954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1B939BA-2D9C-904B-BF7A-56B57297C21B}"/>
              </a:ext>
            </a:extLst>
          </p:cNvPr>
          <p:cNvSpPr>
            <a:spLocks noGrp="1"/>
          </p:cNvSpPr>
          <p:nvPr>
            <p:ph type="body" idx="1"/>
          </p:nvPr>
        </p:nvSpPr>
        <p:spPr/>
        <p:txBody>
          <a:bodyPr/>
          <a:lstStyle/>
          <a:p>
            <a:pPr marL="114300" indent="0">
              <a:buNone/>
            </a:pPr>
            <a:r>
              <a:rPr lang="en" altLang="zh-CN" dirty="0"/>
              <a:t>Asset bundling</a:t>
            </a:r>
          </a:p>
          <a:p>
            <a:r>
              <a:rPr lang="en" altLang="zh-CN" dirty="0"/>
              <a:t>The assets subsection of the flutter section specifies files that should be included with the app. </a:t>
            </a:r>
          </a:p>
          <a:p>
            <a:r>
              <a:rPr lang="en" altLang="zh-CN" dirty="0"/>
              <a:t>Each asset is identified by an explicit path (relative to the </a:t>
            </a:r>
            <a:r>
              <a:rPr lang="en" altLang="zh-CN" dirty="0" err="1"/>
              <a:t>pubspec.yaml</a:t>
            </a:r>
            <a:r>
              <a:rPr lang="en" altLang="zh-CN" dirty="0"/>
              <a:t> file) where the asset file is located. </a:t>
            </a:r>
          </a:p>
          <a:p>
            <a:r>
              <a:rPr lang="en" altLang="zh-CN" dirty="0"/>
              <a:t>The order in which the assets are declared does not matter. </a:t>
            </a:r>
          </a:p>
          <a:p>
            <a:r>
              <a:rPr lang="en" altLang="zh-CN" dirty="0"/>
              <a:t>The actual directory used (assets in this case) does not matter.</a:t>
            </a:r>
          </a:p>
          <a:p>
            <a:endParaRPr kumimoji="1" lang="zh-CN" altLang="en-US" dirty="0"/>
          </a:p>
        </p:txBody>
      </p:sp>
    </p:spTree>
    <p:extLst>
      <p:ext uri="{BB962C8B-B14F-4D97-AF65-F5344CB8AC3E}">
        <p14:creationId xmlns:p14="http://schemas.microsoft.com/office/powerpoint/2010/main" val="21208634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E442A-EC43-2946-BA41-6BAB3C7E29D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6E1B909-5B70-B54F-B499-9F4EE2D8D422}"/>
              </a:ext>
            </a:extLst>
          </p:cNvPr>
          <p:cNvSpPr>
            <a:spLocks noGrp="1"/>
          </p:cNvSpPr>
          <p:nvPr>
            <p:ph type="body" idx="1"/>
          </p:nvPr>
        </p:nvSpPr>
        <p:spPr/>
        <p:txBody>
          <a:bodyPr/>
          <a:lstStyle/>
          <a:p>
            <a:pPr marL="114300" indent="0">
              <a:buNone/>
            </a:pPr>
            <a:r>
              <a:rPr lang="en" altLang="zh-CN" dirty="0"/>
              <a:t>Asset variants</a:t>
            </a:r>
          </a:p>
          <a:p>
            <a:r>
              <a:rPr lang="en" altLang="zh-CN" dirty="0"/>
              <a:t>The build process supports the notion of asset variants: different versions of an asset that might be displayed in different contexts.</a:t>
            </a:r>
          </a:p>
          <a:p>
            <a:r>
              <a:rPr lang="en" altLang="zh-CN" dirty="0"/>
              <a:t>When an asset’s path is specified in the assets section of </a:t>
            </a:r>
            <a:r>
              <a:rPr lang="en" altLang="zh-CN" dirty="0" err="1"/>
              <a:t>pubspec.yaml</a:t>
            </a:r>
            <a:r>
              <a:rPr lang="en" altLang="zh-CN" dirty="0"/>
              <a:t>, the build process looks for any files with the same name in adjacent subdirectories. </a:t>
            </a:r>
          </a:p>
          <a:p>
            <a:r>
              <a:rPr lang="en" altLang="zh-CN" dirty="0"/>
              <a:t>Such files are then included in the asset bundle along with the specified asset.</a:t>
            </a:r>
          </a:p>
          <a:p>
            <a:endParaRPr kumimoji="1" lang="zh-CN" altLang="en-US" dirty="0"/>
          </a:p>
        </p:txBody>
      </p:sp>
    </p:spTree>
    <p:extLst>
      <p:ext uri="{BB962C8B-B14F-4D97-AF65-F5344CB8AC3E}">
        <p14:creationId xmlns:p14="http://schemas.microsoft.com/office/powerpoint/2010/main" val="155238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3" name="标题 2">
            <a:extLst>
              <a:ext uri="{FF2B5EF4-FFF2-40B4-BE49-F238E27FC236}">
                <a16:creationId xmlns:a16="http://schemas.microsoft.com/office/drawing/2014/main" id="{127583BB-407A-FC4B-ABF8-F6665DA5A9FD}"/>
              </a:ext>
            </a:extLst>
          </p:cNvPr>
          <p:cNvSpPr>
            <a:spLocks noGrp="1"/>
          </p:cNvSpPr>
          <p:nvPr>
            <p:ph type="title"/>
          </p:nvPr>
        </p:nvSpPr>
        <p:spPr/>
        <p:txBody>
          <a:bodyPr/>
          <a:lstStyle/>
          <a:p>
            <a:endParaRPr lang="zh-CN" altLang="en-US"/>
          </a:p>
        </p:txBody>
      </p:sp>
      <p:sp>
        <p:nvSpPr>
          <p:cNvPr id="7" name="文本占位符 6">
            <a:extLst>
              <a:ext uri="{FF2B5EF4-FFF2-40B4-BE49-F238E27FC236}">
                <a16:creationId xmlns:a16="http://schemas.microsoft.com/office/drawing/2014/main" id="{12E9F843-1E19-E844-825F-968C35025365}"/>
              </a:ext>
            </a:extLst>
          </p:cNvPr>
          <p:cNvSpPr>
            <a:spLocks noGrp="1"/>
          </p:cNvSpPr>
          <p:nvPr>
            <p:ph type="body" idx="1"/>
          </p:nvPr>
        </p:nvSpPr>
        <p:spPr/>
        <p:txBody>
          <a:bodyPr/>
          <a:lstStyle/>
          <a:p>
            <a:endParaRPr lang="zh-CN" altLang="en-US"/>
          </a:p>
        </p:txBody>
      </p:sp>
      <p:pic>
        <p:nvPicPr>
          <p:cNvPr id="8" name="图片 7">
            <a:extLst>
              <a:ext uri="{FF2B5EF4-FFF2-40B4-BE49-F238E27FC236}">
                <a16:creationId xmlns:a16="http://schemas.microsoft.com/office/drawing/2014/main" id="{F24F9CAA-17CB-F94B-AF07-F946183CDA2F}"/>
              </a:ext>
            </a:extLst>
          </p:cNvPr>
          <p:cNvPicPr>
            <a:picLocks noChangeAspect="1"/>
          </p:cNvPicPr>
          <p:nvPr/>
        </p:nvPicPr>
        <p:blipFill>
          <a:blip r:embed="rId3"/>
          <a:stretch>
            <a:fillRect/>
          </a:stretch>
        </p:blipFill>
        <p:spPr>
          <a:xfrm>
            <a:off x="1442702" y="0"/>
            <a:ext cx="6258595" cy="5143500"/>
          </a:xfrm>
          <a:prstGeom prst="rect">
            <a:avLst/>
          </a:prstGeom>
        </p:spPr>
      </p:pic>
    </p:spTree>
    <p:extLst>
      <p:ext uri="{BB962C8B-B14F-4D97-AF65-F5344CB8AC3E}">
        <p14:creationId xmlns:p14="http://schemas.microsoft.com/office/powerpoint/2010/main" val="3231610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8E67AF7-920C-344D-B6F6-0C354C162AA4}"/>
              </a:ext>
            </a:extLst>
          </p:cNvPr>
          <p:cNvSpPr>
            <a:spLocks noGrp="1"/>
          </p:cNvSpPr>
          <p:nvPr>
            <p:ph type="title"/>
          </p:nvPr>
        </p:nvSpPr>
        <p:spPr/>
        <p:txBody>
          <a:bodyPr/>
          <a:lstStyle/>
          <a:p>
            <a:r>
              <a:rPr lang="en" altLang="zh-CN" dirty="0"/>
              <a:t>Loading assets</a:t>
            </a:r>
            <a:endParaRPr lang="zh-CN" altLang="en-US" dirty="0"/>
          </a:p>
        </p:txBody>
      </p:sp>
      <p:sp>
        <p:nvSpPr>
          <p:cNvPr id="8" name="文本占位符 7">
            <a:extLst>
              <a:ext uri="{FF2B5EF4-FFF2-40B4-BE49-F238E27FC236}">
                <a16:creationId xmlns:a16="http://schemas.microsoft.com/office/drawing/2014/main" id="{59B122FF-BAFD-064A-B190-D527A5FA48A3}"/>
              </a:ext>
            </a:extLst>
          </p:cNvPr>
          <p:cNvSpPr>
            <a:spLocks noGrp="1"/>
          </p:cNvSpPr>
          <p:nvPr>
            <p:ph type="body" idx="1"/>
          </p:nvPr>
        </p:nvSpPr>
        <p:spPr/>
        <p:txBody>
          <a:bodyPr/>
          <a:lstStyle/>
          <a:p>
            <a:r>
              <a:rPr lang="en" altLang="zh-CN" dirty="0"/>
              <a:t>Your app can access its assets through an </a:t>
            </a:r>
            <a:r>
              <a:rPr lang="en" altLang="zh-CN" dirty="0">
                <a:hlinkClick r:id="rId2"/>
              </a:rPr>
              <a:t>AssetBundle</a:t>
            </a:r>
            <a:r>
              <a:rPr lang="en" altLang="zh-CN" dirty="0"/>
              <a:t> object.</a:t>
            </a:r>
          </a:p>
          <a:p>
            <a:r>
              <a:rPr lang="en" altLang="zh-CN" dirty="0"/>
              <a:t>The two main methods on an asset bundle allow you to load a string/text asset (</a:t>
            </a:r>
            <a:r>
              <a:rPr lang="en" altLang="zh-CN" dirty="0" err="1"/>
              <a:t>loadString</a:t>
            </a:r>
            <a:r>
              <a:rPr lang="en" altLang="zh-CN" dirty="0"/>
              <a:t>()) or an image/binary asset (load()) out of the bundle, given a logical key. </a:t>
            </a:r>
          </a:p>
          <a:p>
            <a:r>
              <a:rPr lang="en" altLang="zh-CN" dirty="0"/>
              <a:t>The logical key maps to the path to the asset specified in the </a:t>
            </a:r>
            <a:r>
              <a:rPr lang="en" altLang="zh-CN" dirty="0" err="1"/>
              <a:t>pubspec.yaml</a:t>
            </a:r>
            <a:r>
              <a:rPr lang="en" altLang="zh-CN" dirty="0"/>
              <a:t> file at build time.</a:t>
            </a:r>
          </a:p>
        </p:txBody>
      </p:sp>
    </p:spTree>
    <p:extLst>
      <p:ext uri="{BB962C8B-B14F-4D97-AF65-F5344CB8AC3E}">
        <p14:creationId xmlns:p14="http://schemas.microsoft.com/office/powerpoint/2010/main" val="20760934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0F72D-F2B5-4D47-9681-336951921AF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DDFAA22-BADD-0C42-BC6F-D2BE5A970AAA}"/>
              </a:ext>
            </a:extLst>
          </p:cNvPr>
          <p:cNvSpPr>
            <a:spLocks noGrp="1"/>
          </p:cNvSpPr>
          <p:nvPr>
            <p:ph type="body" idx="1"/>
          </p:nvPr>
        </p:nvSpPr>
        <p:spPr/>
        <p:txBody>
          <a:bodyPr/>
          <a:lstStyle/>
          <a:p>
            <a:pPr marL="114300" indent="0">
              <a:buNone/>
            </a:pPr>
            <a:r>
              <a:rPr lang="en" altLang="zh-CN" dirty="0"/>
              <a:t>Loading text assets</a:t>
            </a:r>
          </a:p>
          <a:p>
            <a:r>
              <a:rPr lang="en" altLang="zh-CN" dirty="0"/>
              <a:t>Each Flutter app has a </a:t>
            </a:r>
            <a:r>
              <a:rPr lang="en" altLang="zh-CN" dirty="0">
                <a:hlinkClick r:id="rId2"/>
              </a:rPr>
              <a:t>rootBundle</a:t>
            </a:r>
            <a:r>
              <a:rPr lang="en" altLang="zh-CN" dirty="0"/>
              <a:t> object for easy access to the main asset bundle. It is possible to load assets directly using the </a:t>
            </a:r>
            <a:r>
              <a:rPr lang="en" altLang="zh-CN" dirty="0" err="1"/>
              <a:t>rootBundle</a:t>
            </a:r>
            <a:r>
              <a:rPr lang="en" altLang="zh-CN" dirty="0"/>
              <a:t> global static from </a:t>
            </a:r>
            <a:r>
              <a:rPr lang="en" altLang="zh-CN" dirty="0" err="1"/>
              <a:t>package:flutter</a:t>
            </a:r>
            <a:r>
              <a:rPr lang="en" altLang="zh-CN" dirty="0"/>
              <a:t>/</a:t>
            </a:r>
            <a:r>
              <a:rPr lang="en" altLang="zh-CN" dirty="0" err="1"/>
              <a:t>services.dart</a:t>
            </a:r>
            <a:r>
              <a:rPr lang="en" altLang="zh-CN" dirty="0"/>
              <a:t>.</a:t>
            </a:r>
          </a:p>
          <a:p>
            <a:endParaRPr kumimoji="1" lang="zh-CN" altLang="en-US" dirty="0"/>
          </a:p>
        </p:txBody>
      </p:sp>
      <p:pic>
        <p:nvPicPr>
          <p:cNvPr id="4" name="图片 3">
            <a:extLst>
              <a:ext uri="{FF2B5EF4-FFF2-40B4-BE49-F238E27FC236}">
                <a16:creationId xmlns:a16="http://schemas.microsoft.com/office/drawing/2014/main" id="{04238128-EEDB-3847-ADF7-01206A8A54B0}"/>
              </a:ext>
            </a:extLst>
          </p:cNvPr>
          <p:cNvPicPr>
            <a:picLocks noChangeAspect="1"/>
          </p:cNvPicPr>
          <p:nvPr/>
        </p:nvPicPr>
        <p:blipFill>
          <a:blip r:embed="rId3"/>
          <a:stretch>
            <a:fillRect/>
          </a:stretch>
        </p:blipFill>
        <p:spPr>
          <a:xfrm>
            <a:off x="1011182" y="2899375"/>
            <a:ext cx="6680200" cy="1714500"/>
          </a:xfrm>
          <a:prstGeom prst="rect">
            <a:avLst/>
          </a:prstGeom>
        </p:spPr>
      </p:pic>
    </p:spTree>
    <p:extLst>
      <p:ext uri="{BB962C8B-B14F-4D97-AF65-F5344CB8AC3E}">
        <p14:creationId xmlns:p14="http://schemas.microsoft.com/office/powerpoint/2010/main" val="39722986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1DBFC-E334-994E-95CC-FFA615F3EBF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C3B5A0A-78B9-6E41-B4ED-CA5A85C7376C}"/>
              </a:ext>
            </a:extLst>
          </p:cNvPr>
          <p:cNvSpPr>
            <a:spLocks noGrp="1"/>
          </p:cNvSpPr>
          <p:nvPr>
            <p:ph type="body" idx="1"/>
          </p:nvPr>
        </p:nvSpPr>
        <p:spPr/>
        <p:txBody>
          <a:bodyPr/>
          <a:lstStyle/>
          <a:p>
            <a:pPr marL="114300" indent="0">
              <a:buNone/>
            </a:pPr>
            <a:r>
              <a:rPr lang="en" altLang="zh-CN" dirty="0"/>
              <a:t>Loading images</a:t>
            </a:r>
          </a:p>
          <a:p>
            <a:r>
              <a:rPr lang="en" altLang="zh-CN" dirty="0"/>
              <a:t>Flutter can load resolution-appropriate images for the current device pixel ratio.</a:t>
            </a:r>
          </a:p>
        </p:txBody>
      </p:sp>
      <p:pic>
        <p:nvPicPr>
          <p:cNvPr id="4" name="图片 3">
            <a:extLst>
              <a:ext uri="{FF2B5EF4-FFF2-40B4-BE49-F238E27FC236}">
                <a16:creationId xmlns:a16="http://schemas.microsoft.com/office/drawing/2014/main" id="{79354A74-9DB6-9845-98E2-CBF4FCC393C3}"/>
              </a:ext>
            </a:extLst>
          </p:cNvPr>
          <p:cNvPicPr>
            <a:picLocks noChangeAspect="1"/>
          </p:cNvPicPr>
          <p:nvPr/>
        </p:nvPicPr>
        <p:blipFill>
          <a:blip r:embed="rId2"/>
          <a:stretch>
            <a:fillRect/>
          </a:stretch>
        </p:blipFill>
        <p:spPr>
          <a:xfrm>
            <a:off x="0" y="2557955"/>
            <a:ext cx="9144000" cy="2272907"/>
          </a:xfrm>
          <a:prstGeom prst="rect">
            <a:avLst/>
          </a:prstGeom>
        </p:spPr>
      </p:pic>
    </p:spTree>
    <p:extLst>
      <p:ext uri="{BB962C8B-B14F-4D97-AF65-F5344CB8AC3E}">
        <p14:creationId xmlns:p14="http://schemas.microsoft.com/office/powerpoint/2010/main" val="988283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FBB1E-AD41-7141-9D55-BEE920D600E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50F9148-4A7E-D540-AA5E-E18F7D6501E2}"/>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2A62A7BE-A5B1-6941-A929-8A2552FC266D}"/>
              </a:ext>
            </a:extLst>
          </p:cNvPr>
          <p:cNvPicPr>
            <a:picLocks noChangeAspect="1"/>
          </p:cNvPicPr>
          <p:nvPr/>
        </p:nvPicPr>
        <p:blipFill>
          <a:blip r:embed="rId2"/>
          <a:stretch>
            <a:fillRect/>
          </a:stretch>
        </p:blipFill>
        <p:spPr>
          <a:xfrm>
            <a:off x="0" y="1094562"/>
            <a:ext cx="9144000" cy="2954375"/>
          </a:xfrm>
          <a:prstGeom prst="rect">
            <a:avLst/>
          </a:prstGeom>
        </p:spPr>
      </p:pic>
    </p:spTree>
    <p:extLst>
      <p:ext uri="{BB962C8B-B14F-4D97-AF65-F5344CB8AC3E}">
        <p14:creationId xmlns:p14="http://schemas.microsoft.com/office/powerpoint/2010/main" val="26577144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E29F6-8A72-0949-9FF8-259DA0E0881E}"/>
              </a:ext>
            </a:extLst>
          </p:cNvPr>
          <p:cNvSpPr>
            <a:spLocks noGrp="1"/>
          </p:cNvSpPr>
          <p:nvPr>
            <p:ph type="title"/>
          </p:nvPr>
        </p:nvSpPr>
        <p:spPr/>
        <p:txBody>
          <a:bodyPr/>
          <a:lstStyle/>
          <a:p>
            <a:r>
              <a:rPr lang="en" altLang="zh-CN" dirty="0"/>
              <a:t>Asset images in package dependencies</a:t>
            </a:r>
            <a:endParaRPr kumimoji="1" lang="zh-CN" altLang="en-US" dirty="0"/>
          </a:p>
        </p:txBody>
      </p:sp>
      <p:sp>
        <p:nvSpPr>
          <p:cNvPr id="3" name="文本占位符 2">
            <a:extLst>
              <a:ext uri="{FF2B5EF4-FFF2-40B4-BE49-F238E27FC236}">
                <a16:creationId xmlns:a16="http://schemas.microsoft.com/office/drawing/2014/main" id="{E8532E59-A9C6-D044-821E-05E9B89B1E9A}"/>
              </a:ext>
            </a:extLst>
          </p:cNvPr>
          <p:cNvSpPr>
            <a:spLocks noGrp="1"/>
          </p:cNvSpPr>
          <p:nvPr>
            <p:ph type="body" idx="1"/>
          </p:nvPr>
        </p:nvSpPr>
        <p:spPr/>
        <p:txBody>
          <a:bodyPr/>
          <a:lstStyle/>
          <a:p>
            <a:r>
              <a:rPr lang="en" altLang="zh-CN" dirty="0"/>
              <a:t>To load an image from a </a:t>
            </a:r>
            <a:r>
              <a:rPr lang="en" altLang="zh-CN" dirty="0">
                <a:hlinkClick r:id="rId2"/>
              </a:rPr>
              <a:t>package</a:t>
            </a:r>
            <a:r>
              <a:rPr lang="en" altLang="zh-CN" dirty="0"/>
              <a:t> dependency, the package argument must be provided to </a:t>
            </a:r>
            <a:r>
              <a:rPr lang="en" altLang="zh-CN" dirty="0">
                <a:hlinkClick r:id="rId3"/>
              </a:rPr>
              <a:t>AssetImage</a:t>
            </a:r>
            <a:r>
              <a:rPr lang="en" altLang="zh-CN" dirty="0"/>
              <a:t>.</a:t>
            </a:r>
            <a:endParaRPr kumimoji="1" lang="zh-CN" altLang="en-US" dirty="0"/>
          </a:p>
        </p:txBody>
      </p:sp>
      <p:pic>
        <p:nvPicPr>
          <p:cNvPr id="4" name="图片 3">
            <a:extLst>
              <a:ext uri="{FF2B5EF4-FFF2-40B4-BE49-F238E27FC236}">
                <a16:creationId xmlns:a16="http://schemas.microsoft.com/office/drawing/2014/main" id="{829A7AA2-ABFC-8D4F-A559-1969E608FE95}"/>
              </a:ext>
            </a:extLst>
          </p:cNvPr>
          <p:cNvPicPr>
            <a:picLocks noChangeAspect="1"/>
          </p:cNvPicPr>
          <p:nvPr/>
        </p:nvPicPr>
        <p:blipFill>
          <a:blip r:embed="rId4"/>
          <a:stretch>
            <a:fillRect/>
          </a:stretch>
        </p:blipFill>
        <p:spPr>
          <a:xfrm>
            <a:off x="0" y="2001232"/>
            <a:ext cx="9144000" cy="3142268"/>
          </a:xfrm>
          <a:prstGeom prst="rect">
            <a:avLst/>
          </a:prstGeom>
        </p:spPr>
      </p:pic>
    </p:spTree>
    <p:extLst>
      <p:ext uri="{BB962C8B-B14F-4D97-AF65-F5344CB8AC3E}">
        <p14:creationId xmlns:p14="http://schemas.microsoft.com/office/powerpoint/2010/main" val="4199734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DAAB3-313C-BB43-A4AA-75C70E0FDCB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F49D0C6-2631-4148-9721-1DB9F2BBCF46}"/>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6F9E0334-65CB-7642-83D0-7C1349066D5B}"/>
              </a:ext>
            </a:extLst>
          </p:cNvPr>
          <p:cNvPicPr>
            <a:picLocks noChangeAspect="1"/>
          </p:cNvPicPr>
          <p:nvPr/>
        </p:nvPicPr>
        <p:blipFill>
          <a:blip r:embed="rId2"/>
          <a:stretch>
            <a:fillRect/>
          </a:stretch>
        </p:blipFill>
        <p:spPr>
          <a:xfrm>
            <a:off x="0" y="166795"/>
            <a:ext cx="9144000" cy="4809910"/>
          </a:xfrm>
          <a:prstGeom prst="rect">
            <a:avLst/>
          </a:prstGeom>
        </p:spPr>
      </p:pic>
    </p:spTree>
    <p:extLst>
      <p:ext uri="{BB962C8B-B14F-4D97-AF65-F5344CB8AC3E}">
        <p14:creationId xmlns:p14="http://schemas.microsoft.com/office/powerpoint/2010/main" val="1439138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8E67AF7-920C-344D-B6F6-0C354C162AA4}"/>
              </a:ext>
            </a:extLst>
          </p:cNvPr>
          <p:cNvSpPr>
            <a:spLocks noGrp="1"/>
          </p:cNvSpPr>
          <p:nvPr>
            <p:ph type="title"/>
          </p:nvPr>
        </p:nvSpPr>
        <p:spPr/>
        <p:txBody>
          <a:bodyPr/>
          <a:lstStyle/>
          <a:p>
            <a:r>
              <a:rPr lang="en" altLang="zh-CN" dirty="0"/>
              <a:t>Sharing assets with the underlying platform</a:t>
            </a:r>
            <a:endParaRPr lang="zh-CN" altLang="en-US" dirty="0"/>
          </a:p>
        </p:txBody>
      </p:sp>
      <p:sp>
        <p:nvSpPr>
          <p:cNvPr id="8" name="文本占位符 7">
            <a:extLst>
              <a:ext uri="{FF2B5EF4-FFF2-40B4-BE49-F238E27FC236}">
                <a16:creationId xmlns:a16="http://schemas.microsoft.com/office/drawing/2014/main" id="{59B122FF-BAFD-064A-B190-D527A5FA48A3}"/>
              </a:ext>
            </a:extLst>
          </p:cNvPr>
          <p:cNvSpPr>
            <a:spLocks noGrp="1"/>
          </p:cNvSpPr>
          <p:nvPr>
            <p:ph type="body" idx="1"/>
          </p:nvPr>
        </p:nvSpPr>
        <p:spPr>
          <a:xfrm>
            <a:off x="311700" y="1229875"/>
            <a:ext cx="3353783" cy="3339000"/>
          </a:xfrm>
        </p:spPr>
        <p:txBody>
          <a:bodyPr/>
          <a:lstStyle/>
          <a:p>
            <a:pPr marL="114300" indent="0">
              <a:buNone/>
            </a:pPr>
            <a:r>
              <a:rPr lang="en" altLang="zh-CN" dirty="0"/>
              <a:t>Loading Flutter assets in Android</a:t>
            </a:r>
          </a:p>
          <a:p>
            <a:r>
              <a:rPr lang="en" altLang="zh-CN" dirty="0"/>
              <a:t>On Android the assets are available via the </a:t>
            </a:r>
            <a:r>
              <a:rPr lang="en" altLang="zh-CN" dirty="0">
                <a:hlinkClick r:id="rId2"/>
              </a:rPr>
              <a:t>AssetManager API</a:t>
            </a:r>
            <a:r>
              <a:rPr lang="en" altLang="zh-CN" dirty="0"/>
              <a:t>. </a:t>
            </a:r>
            <a:endParaRPr lang="zh-CN" altLang="en-US" dirty="0"/>
          </a:p>
        </p:txBody>
      </p:sp>
      <p:pic>
        <p:nvPicPr>
          <p:cNvPr id="2" name="图片 1">
            <a:extLst>
              <a:ext uri="{FF2B5EF4-FFF2-40B4-BE49-F238E27FC236}">
                <a16:creationId xmlns:a16="http://schemas.microsoft.com/office/drawing/2014/main" id="{3D253C0A-5A1C-4F41-B0FE-0DFBEC453AB7}"/>
              </a:ext>
            </a:extLst>
          </p:cNvPr>
          <p:cNvPicPr>
            <a:picLocks noChangeAspect="1"/>
          </p:cNvPicPr>
          <p:nvPr/>
        </p:nvPicPr>
        <p:blipFill>
          <a:blip r:embed="rId3"/>
          <a:stretch>
            <a:fillRect/>
          </a:stretch>
        </p:blipFill>
        <p:spPr>
          <a:xfrm>
            <a:off x="3908807" y="1056706"/>
            <a:ext cx="5014476" cy="3685337"/>
          </a:xfrm>
          <a:prstGeom prst="rect">
            <a:avLst/>
          </a:prstGeom>
        </p:spPr>
      </p:pic>
    </p:spTree>
    <p:extLst>
      <p:ext uri="{BB962C8B-B14F-4D97-AF65-F5344CB8AC3E}">
        <p14:creationId xmlns:p14="http://schemas.microsoft.com/office/powerpoint/2010/main" val="15864199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B5AF8-52A9-3840-AACB-1E047D08147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E344D8E-8B18-B144-AA7E-ADC2CFCB19DA}"/>
              </a:ext>
            </a:extLst>
          </p:cNvPr>
          <p:cNvSpPr>
            <a:spLocks noGrp="1"/>
          </p:cNvSpPr>
          <p:nvPr>
            <p:ph type="body" idx="1"/>
          </p:nvPr>
        </p:nvSpPr>
        <p:spPr>
          <a:xfrm>
            <a:off x="311700" y="1229875"/>
            <a:ext cx="8509000" cy="3339000"/>
          </a:xfrm>
        </p:spPr>
        <p:txBody>
          <a:bodyPr/>
          <a:lstStyle/>
          <a:p>
            <a:pPr marL="114300" indent="0">
              <a:buNone/>
            </a:pPr>
            <a:r>
              <a:rPr lang="en" altLang="zh-CN" dirty="0"/>
              <a:t>Loading Flutter assets in iOS</a:t>
            </a:r>
          </a:p>
          <a:p>
            <a:r>
              <a:rPr lang="en" altLang="zh-CN" dirty="0"/>
              <a:t>On iOS the assets are available via the </a:t>
            </a:r>
            <a:r>
              <a:rPr lang="en" altLang="zh-CN" dirty="0">
                <a:hlinkClick r:id="rId2"/>
              </a:rPr>
              <a:t>mainBundle</a:t>
            </a:r>
            <a:r>
              <a:rPr lang="en" altLang="zh-CN" dirty="0"/>
              <a:t>. </a:t>
            </a:r>
          </a:p>
          <a:p>
            <a:endParaRPr kumimoji="1" lang="zh-CN" altLang="en-US" dirty="0"/>
          </a:p>
        </p:txBody>
      </p:sp>
      <p:pic>
        <p:nvPicPr>
          <p:cNvPr id="4" name="图片 3">
            <a:extLst>
              <a:ext uri="{FF2B5EF4-FFF2-40B4-BE49-F238E27FC236}">
                <a16:creationId xmlns:a16="http://schemas.microsoft.com/office/drawing/2014/main" id="{92BC36E8-2A83-284D-BB80-D11F4379ACA1}"/>
              </a:ext>
            </a:extLst>
          </p:cNvPr>
          <p:cNvPicPr>
            <a:picLocks noChangeAspect="1"/>
          </p:cNvPicPr>
          <p:nvPr/>
        </p:nvPicPr>
        <p:blipFill>
          <a:blip r:embed="rId3"/>
          <a:stretch>
            <a:fillRect/>
          </a:stretch>
        </p:blipFill>
        <p:spPr>
          <a:xfrm>
            <a:off x="323300" y="2374841"/>
            <a:ext cx="8509000" cy="1981200"/>
          </a:xfrm>
          <a:prstGeom prst="rect">
            <a:avLst/>
          </a:prstGeom>
        </p:spPr>
      </p:pic>
    </p:spTree>
    <p:extLst>
      <p:ext uri="{BB962C8B-B14F-4D97-AF65-F5344CB8AC3E}">
        <p14:creationId xmlns:p14="http://schemas.microsoft.com/office/powerpoint/2010/main" val="388034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60268-6E72-3441-B718-26D643A2C44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0F0EF1-02FD-C342-A149-5B3D1486C398}"/>
              </a:ext>
            </a:extLst>
          </p:cNvPr>
          <p:cNvSpPr>
            <a:spLocks noGrp="1"/>
          </p:cNvSpPr>
          <p:nvPr>
            <p:ph type="body" idx="1"/>
          </p:nvPr>
        </p:nvSpPr>
        <p:spPr/>
        <p:txBody>
          <a:bodyPr/>
          <a:lstStyle/>
          <a:p>
            <a:pPr marL="114300" indent="0">
              <a:buNone/>
            </a:pPr>
            <a:r>
              <a:rPr lang="en" altLang="zh-CN" dirty="0"/>
              <a:t>Loading iOS images in Flutter</a:t>
            </a:r>
          </a:p>
          <a:p>
            <a:r>
              <a:rPr lang="en" altLang="zh-CN" dirty="0"/>
              <a:t>When implementing Flutter as </a:t>
            </a:r>
            <a:r>
              <a:rPr lang="en" altLang="zh-CN" dirty="0">
                <a:hlinkClick r:id="rId2"/>
              </a:rPr>
              <a:t>Add-to-app</a:t>
            </a:r>
            <a:r>
              <a:rPr lang="en" altLang="zh-CN" dirty="0"/>
              <a:t>, you might have images hosted in iOS which you want to use in Flutter. </a:t>
            </a:r>
          </a:p>
          <a:p>
            <a:r>
              <a:rPr lang="en" altLang="zh-CN" dirty="0"/>
              <a:t>For accomplishing that there is a plugin available on </a:t>
            </a:r>
            <a:r>
              <a:rPr lang="en" altLang="zh-CN" dirty="0" err="1"/>
              <a:t>pub.dev</a:t>
            </a:r>
            <a:r>
              <a:rPr lang="en" altLang="zh-CN" dirty="0"/>
              <a:t> called </a:t>
            </a:r>
            <a:r>
              <a:rPr lang="en" altLang="zh-CN" dirty="0">
                <a:hlinkClick r:id="rId3"/>
              </a:rPr>
              <a:t>ios_platform_images</a:t>
            </a:r>
            <a:r>
              <a:rPr lang="en" altLang="zh-CN" dirty="0"/>
              <a:t>.</a:t>
            </a:r>
            <a:br>
              <a:rPr lang="en" altLang="zh-CN" dirty="0"/>
            </a:br>
            <a:endParaRPr kumimoji="1" lang="zh-CN" altLang="en-US" dirty="0"/>
          </a:p>
        </p:txBody>
      </p:sp>
    </p:spTree>
    <p:extLst>
      <p:ext uri="{BB962C8B-B14F-4D97-AF65-F5344CB8AC3E}">
        <p14:creationId xmlns:p14="http://schemas.microsoft.com/office/powerpoint/2010/main" val="22659137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E5909-A738-4F4C-8D75-384255CE4D1C}"/>
              </a:ext>
            </a:extLst>
          </p:cNvPr>
          <p:cNvSpPr>
            <a:spLocks noGrp="1"/>
          </p:cNvSpPr>
          <p:nvPr>
            <p:ph type="title"/>
          </p:nvPr>
        </p:nvSpPr>
        <p:spPr/>
        <p:txBody>
          <a:bodyPr/>
          <a:lstStyle/>
          <a:p>
            <a:r>
              <a:rPr lang="en" altLang="zh-CN" dirty="0"/>
              <a:t>Platform assets</a:t>
            </a:r>
            <a:endParaRPr kumimoji="1" lang="zh-CN" altLang="en-US" dirty="0"/>
          </a:p>
        </p:txBody>
      </p:sp>
      <p:sp>
        <p:nvSpPr>
          <p:cNvPr id="3" name="文本占位符 2">
            <a:extLst>
              <a:ext uri="{FF2B5EF4-FFF2-40B4-BE49-F238E27FC236}">
                <a16:creationId xmlns:a16="http://schemas.microsoft.com/office/drawing/2014/main" id="{A91EF248-B458-4A49-9620-5E68D921BEDD}"/>
              </a:ext>
            </a:extLst>
          </p:cNvPr>
          <p:cNvSpPr>
            <a:spLocks noGrp="1"/>
          </p:cNvSpPr>
          <p:nvPr>
            <p:ph type="body" idx="1"/>
          </p:nvPr>
        </p:nvSpPr>
        <p:spPr/>
        <p:txBody>
          <a:bodyPr/>
          <a:lstStyle/>
          <a:p>
            <a:r>
              <a:rPr lang="en" altLang="zh-CN" dirty="0"/>
              <a:t>There are other occasions to work with assets in the platform projects directly. </a:t>
            </a:r>
          </a:p>
          <a:p>
            <a:r>
              <a:rPr lang="en" altLang="zh-CN" dirty="0"/>
              <a:t>Below are two common cases where assets are used before the Flutter framework is loaded and running.</a:t>
            </a:r>
          </a:p>
        </p:txBody>
      </p:sp>
    </p:spTree>
    <p:extLst>
      <p:ext uri="{BB962C8B-B14F-4D97-AF65-F5344CB8AC3E}">
        <p14:creationId xmlns:p14="http://schemas.microsoft.com/office/powerpoint/2010/main" val="71110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4" name="标题 3">
            <a:extLst>
              <a:ext uri="{FF2B5EF4-FFF2-40B4-BE49-F238E27FC236}">
                <a16:creationId xmlns:a16="http://schemas.microsoft.com/office/drawing/2014/main" id="{E9DDD3D6-2B7B-F349-A07D-8B1E1EFFC028}"/>
              </a:ext>
            </a:extLst>
          </p:cNvPr>
          <p:cNvSpPr>
            <a:spLocks noGrp="1"/>
          </p:cNvSpPr>
          <p:nvPr>
            <p:ph type="title"/>
          </p:nvPr>
        </p:nvSpPr>
        <p:spPr/>
        <p:txBody>
          <a:bodyPr/>
          <a:lstStyle/>
          <a:p>
            <a:endParaRPr lang="zh-CN" altLang="en-US"/>
          </a:p>
        </p:txBody>
      </p:sp>
      <p:sp>
        <p:nvSpPr>
          <p:cNvPr id="6" name="文本占位符 5">
            <a:extLst>
              <a:ext uri="{FF2B5EF4-FFF2-40B4-BE49-F238E27FC236}">
                <a16:creationId xmlns:a16="http://schemas.microsoft.com/office/drawing/2014/main" id="{E1A922C2-600B-3B4D-8DE1-C903DCF82337}"/>
              </a:ext>
            </a:extLst>
          </p:cNvPr>
          <p:cNvSpPr>
            <a:spLocks noGrp="1"/>
          </p:cNvSpPr>
          <p:nvPr>
            <p:ph type="body" idx="1"/>
          </p:nvPr>
        </p:nvSpPr>
        <p:spPr/>
        <p:txBody>
          <a:bodyPr/>
          <a:lstStyle/>
          <a:p>
            <a:endParaRPr lang="zh-CN" altLang="en-US"/>
          </a:p>
        </p:txBody>
      </p:sp>
      <p:pic>
        <p:nvPicPr>
          <p:cNvPr id="7" name="图片 6">
            <a:extLst>
              <a:ext uri="{FF2B5EF4-FFF2-40B4-BE49-F238E27FC236}">
                <a16:creationId xmlns:a16="http://schemas.microsoft.com/office/drawing/2014/main" id="{12A9ADB5-AAC4-8440-889B-70C0CA0DD472}"/>
              </a:ext>
            </a:extLst>
          </p:cNvPr>
          <p:cNvPicPr>
            <a:picLocks noChangeAspect="1"/>
          </p:cNvPicPr>
          <p:nvPr/>
        </p:nvPicPr>
        <p:blipFill>
          <a:blip r:embed="rId3"/>
          <a:stretch>
            <a:fillRect/>
          </a:stretch>
        </p:blipFill>
        <p:spPr>
          <a:xfrm>
            <a:off x="1536700" y="1708150"/>
            <a:ext cx="6070600" cy="1727200"/>
          </a:xfrm>
          <a:prstGeom prst="rect">
            <a:avLst/>
          </a:prstGeom>
        </p:spPr>
      </p:pic>
    </p:spTree>
    <p:extLst>
      <p:ext uri="{BB962C8B-B14F-4D97-AF65-F5344CB8AC3E}">
        <p14:creationId xmlns:p14="http://schemas.microsoft.com/office/powerpoint/2010/main" val="335825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6B54C-0F72-1644-8934-C636AD555CA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1D5C721-74C8-B045-920B-8EAFD25DDE2C}"/>
              </a:ext>
            </a:extLst>
          </p:cNvPr>
          <p:cNvSpPr>
            <a:spLocks noGrp="1"/>
          </p:cNvSpPr>
          <p:nvPr>
            <p:ph type="body" idx="1"/>
          </p:nvPr>
        </p:nvSpPr>
        <p:spPr/>
        <p:txBody>
          <a:bodyPr/>
          <a:lstStyle/>
          <a:p>
            <a:pPr marL="114300" indent="0">
              <a:buNone/>
            </a:pPr>
            <a:r>
              <a:rPr lang="en" altLang="zh-CN" dirty="0"/>
              <a:t>Updating the app icon</a:t>
            </a:r>
          </a:p>
          <a:p>
            <a:r>
              <a:rPr lang="en" altLang="zh-CN" dirty="0"/>
              <a:t>Updating a Flutter application’s launch icon works the same way as updating launch icons in native Android or iOS applications.</a:t>
            </a:r>
          </a:p>
          <a:p>
            <a:endParaRPr kumimoji="1" lang="zh-CN" altLang="en-US" dirty="0"/>
          </a:p>
        </p:txBody>
      </p:sp>
      <p:pic>
        <p:nvPicPr>
          <p:cNvPr id="4" name="图片 3">
            <a:extLst>
              <a:ext uri="{FF2B5EF4-FFF2-40B4-BE49-F238E27FC236}">
                <a16:creationId xmlns:a16="http://schemas.microsoft.com/office/drawing/2014/main" id="{3FE5F1FD-6D8A-4648-8F58-993923252799}"/>
              </a:ext>
            </a:extLst>
          </p:cNvPr>
          <p:cNvPicPr>
            <a:picLocks noChangeAspect="1"/>
          </p:cNvPicPr>
          <p:nvPr/>
        </p:nvPicPr>
        <p:blipFill>
          <a:blip r:embed="rId2"/>
          <a:stretch>
            <a:fillRect/>
          </a:stretch>
        </p:blipFill>
        <p:spPr>
          <a:xfrm>
            <a:off x="3615997" y="2791592"/>
            <a:ext cx="635000" cy="711200"/>
          </a:xfrm>
          <a:prstGeom prst="rect">
            <a:avLst/>
          </a:prstGeom>
        </p:spPr>
      </p:pic>
    </p:spTree>
    <p:extLst>
      <p:ext uri="{BB962C8B-B14F-4D97-AF65-F5344CB8AC3E}">
        <p14:creationId xmlns:p14="http://schemas.microsoft.com/office/powerpoint/2010/main" val="23516789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4D45B-EB51-CE42-BFC8-80F1924A129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7C66A24-9E51-D647-B7CE-A46FAF9487E3}"/>
              </a:ext>
            </a:extLst>
          </p:cNvPr>
          <p:cNvSpPr>
            <a:spLocks noGrp="1"/>
          </p:cNvSpPr>
          <p:nvPr>
            <p:ph type="body" idx="1"/>
          </p:nvPr>
        </p:nvSpPr>
        <p:spPr>
          <a:xfrm>
            <a:off x="311700" y="1229875"/>
            <a:ext cx="5363886" cy="3339000"/>
          </a:xfrm>
        </p:spPr>
        <p:txBody>
          <a:bodyPr/>
          <a:lstStyle/>
          <a:p>
            <a:pPr marL="114300" indent="0">
              <a:buNone/>
            </a:pPr>
            <a:r>
              <a:rPr lang="en" altLang="zh-CN" dirty="0"/>
              <a:t>Android</a:t>
            </a:r>
          </a:p>
          <a:p>
            <a:r>
              <a:rPr lang="en" altLang="zh-CN" dirty="0"/>
              <a:t>In your Flutter project’s root directory, navigate to .../android/app/</a:t>
            </a:r>
            <a:r>
              <a:rPr lang="en" altLang="zh-CN" dirty="0" err="1"/>
              <a:t>src</a:t>
            </a:r>
            <a:r>
              <a:rPr lang="en" altLang="zh-CN" dirty="0"/>
              <a:t>/main/res. </a:t>
            </a:r>
          </a:p>
          <a:p>
            <a:endParaRPr kumimoji="1" lang="zh-CN" altLang="en-US" dirty="0"/>
          </a:p>
        </p:txBody>
      </p:sp>
      <p:pic>
        <p:nvPicPr>
          <p:cNvPr id="4" name="图片 3">
            <a:extLst>
              <a:ext uri="{FF2B5EF4-FFF2-40B4-BE49-F238E27FC236}">
                <a16:creationId xmlns:a16="http://schemas.microsoft.com/office/drawing/2014/main" id="{22679199-FB8D-9045-BF9A-6D0452CA39C4}"/>
              </a:ext>
            </a:extLst>
          </p:cNvPr>
          <p:cNvPicPr>
            <a:picLocks noChangeAspect="1"/>
          </p:cNvPicPr>
          <p:nvPr/>
        </p:nvPicPr>
        <p:blipFill>
          <a:blip r:embed="rId2"/>
          <a:stretch>
            <a:fillRect/>
          </a:stretch>
        </p:blipFill>
        <p:spPr>
          <a:xfrm>
            <a:off x="5801710" y="1017800"/>
            <a:ext cx="2585545" cy="3467914"/>
          </a:xfrm>
          <a:prstGeom prst="rect">
            <a:avLst/>
          </a:prstGeom>
        </p:spPr>
      </p:pic>
    </p:spTree>
    <p:extLst>
      <p:ext uri="{BB962C8B-B14F-4D97-AF65-F5344CB8AC3E}">
        <p14:creationId xmlns:p14="http://schemas.microsoft.com/office/powerpoint/2010/main" val="2821840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3F0F6-6403-4C4E-8895-38510596922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A20D23D-52DD-5D42-B627-6194D993D9CA}"/>
              </a:ext>
            </a:extLst>
          </p:cNvPr>
          <p:cNvSpPr>
            <a:spLocks noGrp="1"/>
          </p:cNvSpPr>
          <p:nvPr>
            <p:ph type="body" idx="1"/>
          </p:nvPr>
        </p:nvSpPr>
        <p:spPr>
          <a:xfrm>
            <a:off x="311700" y="1229875"/>
            <a:ext cx="4938217" cy="3339000"/>
          </a:xfrm>
        </p:spPr>
        <p:txBody>
          <a:bodyPr/>
          <a:lstStyle/>
          <a:p>
            <a:pPr marL="114300" indent="0">
              <a:buNone/>
            </a:pPr>
            <a:r>
              <a:rPr lang="en" altLang="zh-CN" dirty="0"/>
              <a:t>iOS</a:t>
            </a:r>
          </a:p>
          <a:p>
            <a:r>
              <a:rPr lang="en" altLang="zh-CN" dirty="0"/>
              <a:t>In your Flutter project’s root directory, navigate to .../</a:t>
            </a:r>
            <a:r>
              <a:rPr lang="en" altLang="zh-CN" dirty="0" err="1"/>
              <a:t>ios</a:t>
            </a:r>
            <a:r>
              <a:rPr lang="en" altLang="zh-CN" dirty="0"/>
              <a:t>/Runner. </a:t>
            </a:r>
          </a:p>
          <a:p>
            <a:r>
              <a:rPr lang="en" altLang="zh-CN" dirty="0"/>
              <a:t>The </a:t>
            </a:r>
            <a:r>
              <a:rPr lang="en" altLang="zh-CN" dirty="0" err="1"/>
              <a:t>Assets.xcassets</a:t>
            </a:r>
            <a:r>
              <a:rPr lang="en" altLang="zh-CN" dirty="0"/>
              <a:t>/</a:t>
            </a:r>
            <a:r>
              <a:rPr lang="en" altLang="zh-CN" dirty="0" err="1"/>
              <a:t>AppIcon.appiconset</a:t>
            </a:r>
            <a:r>
              <a:rPr lang="en" altLang="zh-CN" dirty="0"/>
              <a:t> directory already contains placeholder images.</a:t>
            </a:r>
          </a:p>
          <a:p>
            <a:endParaRPr kumimoji="1" lang="zh-CN" altLang="en-US" dirty="0"/>
          </a:p>
        </p:txBody>
      </p:sp>
      <p:pic>
        <p:nvPicPr>
          <p:cNvPr id="4" name="图片 3">
            <a:extLst>
              <a:ext uri="{FF2B5EF4-FFF2-40B4-BE49-F238E27FC236}">
                <a16:creationId xmlns:a16="http://schemas.microsoft.com/office/drawing/2014/main" id="{2B97BB30-7FB0-DE42-85A3-8AFF447F25B1}"/>
              </a:ext>
            </a:extLst>
          </p:cNvPr>
          <p:cNvPicPr>
            <a:picLocks noChangeAspect="1"/>
          </p:cNvPicPr>
          <p:nvPr/>
        </p:nvPicPr>
        <p:blipFill>
          <a:blip r:embed="rId2"/>
          <a:stretch>
            <a:fillRect/>
          </a:stretch>
        </p:blipFill>
        <p:spPr>
          <a:xfrm>
            <a:off x="5590629" y="757650"/>
            <a:ext cx="2702034" cy="3975850"/>
          </a:xfrm>
          <a:prstGeom prst="rect">
            <a:avLst/>
          </a:prstGeom>
        </p:spPr>
      </p:pic>
    </p:spTree>
    <p:extLst>
      <p:ext uri="{BB962C8B-B14F-4D97-AF65-F5344CB8AC3E}">
        <p14:creationId xmlns:p14="http://schemas.microsoft.com/office/powerpoint/2010/main" val="3034752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AAA4B-9B8A-4B43-A954-D9537D657DE5}"/>
              </a:ext>
            </a:extLst>
          </p:cNvPr>
          <p:cNvSpPr>
            <a:spLocks noGrp="1"/>
          </p:cNvSpPr>
          <p:nvPr>
            <p:ph type="title"/>
          </p:nvPr>
        </p:nvSpPr>
        <p:spPr/>
        <p:txBody>
          <a:bodyPr/>
          <a:lstStyle/>
          <a:p>
            <a:r>
              <a:rPr lang="en" altLang="zh-CN" dirty="0"/>
              <a:t>Updating the launch screen</a:t>
            </a:r>
            <a:endParaRPr kumimoji="1" lang="zh-CN" altLang="en-US" dirty="0"/>
          </a:p>
        </p:txBody>
      </p:sp>
      <p:sp>
        <p:nvSpPr>
          <p:cNvPr id="3" name="文本占位符 2">
            <a:extLst>
              <a:ext uri="{FF2B5EF4-FFF2-40B4-BE49-F238E27FC236}">
                <a16:creationId xmlns:a16="http://schemas.microsoft.com/office/drawing/2014/main" id="{7BC3BD07-CFDF-4543-909F-9D867DC86688}"/>
              </a:ext>
            </a:extLst>
          </p:cNvPr>
          <p:cNvSpPr>
            <a:spLocks noGrp="1"/>
          </p:cNvSpPr>
          <p:nvPr>
            <p:ph type="body" idx="1"/>
          </p:nvPr>
        </p:nvSpPr>
        <p:spPr>
          <a:xfrm>
            <a:off x="311700" y="1229875"/>
            <a:ext cx="5805321" cy="3339000"/>
          </a:xfrm>
        </p:spPr>
        <p:txBody>
          <a:bodyPr/>
          <a:lstStyle/>
          <a:p>
            <a:r>
              <a:rPr lang="en" altLang="zh-CN" dirty="0"/>
              <a:t>Flutter also uses native platform mechanisms to draw transitional launch screens to your Flutter app while the Flutter framework loads. </a:t>
            </a:r>
          </a:p>
          <a:p>
            <a:r>
              <a:rPr lang="en" altLang="zh-CN" dirty="0"/>
              <a:t>This launch screen persists until Flutter renders the first frame of your application.</a:t>
            </a:r>
            <a:endParaRPr kumimoji="1" lang="zh-CN" altLang="en-US" dirty="0"/>
          </a:p>
        </p:txBody>
      </p:sp>
      <p:pic>
        <p:nvPicPr>
          <p:cNvPr id="4" name="图片 3">
            <a:extLst>
              <a:ext uri="{FF2B5EF4-FFF2-40B4-BE49-F238E27FC236}">
                <a16:creationId xmlns:a16="http://schemas.microsoft.com/office/drawing/2014/main" id="{94BC00FB-FE89-194C-87B7-8117DAAE445A}"/>
              </a:ext>
            </a:extLst>
          </p:cNvPr>
          <p:cNvPicPr>
            <a:picLocks noChangeAspect="1"/>
          </p:cNvPicPr>
          <p:nvPr/>
        </p:nvPicPr>
        <p:blipFill>
          <a:blip r:embed="rId2"/>
          <a:stretch>
            <a:fillRect/>
          </a:stretch>
        </p:blipFill>
        <p:spPr>
          <a:xfrm>
            <a:off x="7094484" y="1229875"/>
            <a:ext cx="1295400" cy="2540000"/>
          </a:xfrm>
          <a:prstGeom prst="rect">
            <a:avLst/>
          </a:prstGeom>
        </p:spPr>
      </p:pic>
    </p:spTree>
    <p:extLst>
      <p:ext uri="{BB962C8B-B14F-4D97-AF65-F5344CB8AC3E}">
        <p14:creationId xmlns:p14="http://schemas.microsoft.com/office/powerpoint/2010/main" val="22005259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39D98-9A9B-ED4F-8685-38219297454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DF3FAAD-F68A-7940-9694-5266CB4E0EE4}"/>
              </a:ext>
            </a:extLst>
          </p:cNvPr>
          <p:cNvSpPr>
            <a:spLocks noGrp="1"/>
          </p:cNvSpPr>
          <p:nvPr>
            <p:ph type="body" idx="1"/>
          </p:nvPr>
        </p:nvSpPr>
        <p:spPr/>
        <p:txBody>
          <a:bodyPr/>
          <a:lstStyle/>
          <a:p>
            <a:r>
              <a:rPr lang="en" altLang="zh-CN" dirty="0"/>
              <a:t>Be sure to have a uses-material-design: true entry in the flutter section of your </a:t>
            </a:r>
            <a:r>
              <a:rPr lang="en" altLang="zh-CN" dirty="0" err="1"/>
              <a:t>pubspec.yaml</a:t>
            </a:r>
            <a:r>
              <a:rPr lang="en" altLang="zh-CN" dirty="0"/>
              <a:t> file. It allows you to use the predefined set of </a:t>
            </a:r>
            <a:r>
              <a:rPr lang="en" altLang="zh-CN" dirty="0">
                <a:hlinkClick r:id="rId2"/>
              </a:rPr>
              <a:t>Material icons</a:t>
            </a:r>
            <a:r>
              <a:rPr lang="en" altLang="zh-CN" dirty="0"/>
              <a:t>.</a:t>
            </a:r>
            <a:endParaRPr kumimoji="1" lang="zh-CN" altLang="en-US" dirty="0"/>
          </a:p>
        </p:txBody>
      </p:sp>
      <p:pic>
        <p:nvPicPr>
          <p:cNvPr id="4" name="图片 3">
            <a:extLst>
              <a:ext uri="{FF2B5EF4-FFF2-40B4-BE49-F238E27FC236}">
                <a16:creationId xmlns:a16="http://schemas.microsoft.com/office/drawing/2014/main" id="{7675E2EA-C2E7-0E43-A11F-D5FD2CFD7A29}"/>
              </a:ext>
            </a:extLst>
          </p:cNvPr>
          <p:cNvPicPr>
            <a:picLocks noChangeAspect="1"/>
          </p:cNvPicPr>
          <p:nvPr/>
        </p:nvPicPr>
        <p:blipFill>
          <a:blip r:embed="rId3"/>
          <a:stretch>
            <a:fillRect/>
          </a:stretch>
        </p:blipFill>
        <p:spPr>
          <a:xfrm>
            <a:off x="1900839" y="2899375"/>
            <a:ext cx="3797300" cy="876300"/>
          </a:xfrm>
          <a:prstGeom prst="rect">
            <a:avLst/>
          </a:prstGeom>
        </p:spPr>
      </p:pic>
    </p:spTree>
    <p:extLst>
      <p:ext uri="{BB962C8B-B14F-4D97-AF65-F5344CB8AC3E}">
        <p14:creationId xmlns:p14="http://schemas.microsoft.com/office/powerpoint/2010/main" val="272126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A583A-0EDA-D64D-B26B-74EA957F4783}"/>
              </a:ext>
            </a:extLst>
          </p:cNvPr>
          <p:cNvSpPr>
            <a:spLocks noGrp="1"/>
          </p:cNvSpPr>
          <p:nvPr>
            <p:ph type="title"/>
          </p:nvPr>
        </p:nvSpPr>
        <p:spPr/>
        <p:txBody>
          <a:bodyPr/>
          <a:lstStyle/>
          <a:p>
            <a:r>
              <a:rPr lang="en" altLang="zh-CN" dirty="0"/>
              <a:t>Using Material Components</a:t>
            </a:r>
            <a:endParaRPr kumimoji="1" lang="zh-CN" altLang="en-US" dirty="0"/>
          </a:p>
        </p:txBody>
      </p:sp>
      <p:sp>
        <p:nvSpPr>
          <p:cNvPr id="3" name="文本占位符 2">
            <a:extLst>
              <a:ext uri="{FF2B5EF4-FFF2-40B4-BE49-F238E27FC236}">
                <a16:creationId xmlns:a16="http://schemas.microsoft.com/office/drawing/2014/main" id="{587883CA-835C-7A47-87C3-B61E4DCDB71D}"/>
              </a:ext>
            </a:extLst>
          </p:cNvPr>
          <p:cNvSpPr>
            <a:spLocks noGrp="1"/>
          </p:cNvSpPr>
          <p:nvPr>
            <p:ph type="body" idx="1"/>
          </p:nvPr>
        </p:nvSpPr>
        <p:spPr/>
        <p:txBody>
          <a:bodyPr/>
          <a:lstStyle/>
          <a:p>
            <a:r>
              <a:rPr lang="en" altLang="zh-CN" dirty="0"/>
              <a:t>Flutter provides a number of widgets that help you build apps that follow Material Design. </a:t>
            </a:r>
          </a:p>
          <a:p>
            <a:r>
              <a:rPr lang="en" altLang="zh-CN" dirty="0"/>
              <a:t>A Material app starts with the </a:t>
            </a:r>
            <a:r>
              <a:rPr lang="en" altLang="zh-CN" dirty="0">
                <a:hlinkClick r:id="rId2"/>
              </a:rPr>
              <a:t>MaterialApp</a:t>
            </a:r>
            <a:r>
              <a:rPr lang="en" altLang="zh-CN" dirty="0"/>
              <a:t> widget, which builds a number of useful widgets at the root of your app, including a </a:t>
            </a:r>
            <a:r>
              <a:rPr lang="en" altLang="zh-CN" dirty="0">
                <a:hlinkClick r:id="rId3"/>
              </a:rPr>
              <a:t>Navigator</a:t>
            </a:r>
            <a:r>
              <a:rPr lang="en" altLang="zh-CN" dirty="0"/>
              <a:t>, which manages a stack of widgets identified by strings, also known as “routes”. </a:t>
            </a:r>
          </a:p>
        </p:txBody>
      </p:sp>
    </p:spTree>
    <p:extLst>
      <p:ext uri="{BB962C8B-B14F-4D97-AF65-F5344CB8AC3E}">
        <p14:creationId xmlns:p14="http://schemas.microsoft.com/office/powerpoint/2010/main" val="268071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C8326-D096-FD45-865A-FCE9D3A0372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FF77DCA-A57B-7D48-A35C-4DBD24E4EB62}"/>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1747E5CE-C740-B547-AE70-CFC650772EAC}"/>
              </a:ext>
            </a:extLst>
          </p:cNvPr>
          <p:cNvPicPr>
            <a:picLocks noChangeAspect="1"/>
          </p:cNvPicPr>
          <p:nvPr/>
        </p:nvPicPr>
        <p:blipFill>
          <a:blip r:embed="rId2"/>
          <a:stretch>
            <a:fillRect/>
          </a:stretch>
        </p:blipFill>
        <p:spPr>
          <a:xfrm>
            <a:off x="1256258" y="0"/>
            <a:ext cx="6631483" cy="5143500"/>
          </a:xfrm>
          <a:prstGeom prst="rect">
            <a:avLst/>
          </a:prstGeom>
        </p:spPr>
      </p:pic>
    </p:spTree>
    <p:extLst>
      <p:ext uri="{BB962C8B-B14F-4D97-AF65-F5344CB8AC3E}">
        <p14:creationId xmlns:p14="http://schemas.microsoft.com/office/powerpoint/2010/main" val="177068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6AD19-6CF7-344C-A41C-C466B86C53F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E8AB800-749C-664A-A02D-FC285490091F}"/>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63C86E74-50BF-0845-ADCF-F5C4454CF893}"/>
              </a:ext>
            </a:extLst>
          </p:cNvPr>
          <p:cNvPicPr>
            <a:picLocks noChangeAspect="1"/>
          </p:cNvPicPr>
          <p:nvPr/>
        </p:nvPicPr>
        <p:blipFill>
          <a:blip r:embed="rId2"/>
          <a:stretch>
            <a:fillRect/>
          </a:stretch>
        </p:blipFill>
        <p:spPr>
          <a:xfrm>
            <a:off x="1409113" y="0"/>
            <a:ext cx="6325774" cy="5143500"/>
          </a:xfrm>
          <a:prstGeom prst="rect">
            <a:avLst/>
          </a:prstGeom>
        </p:spPr>
      </p:pic>
    </p:spTree>
    <p:extLst>
      <p:ext uri="{BB962C8B-B14F-4D97-AF65-F5344CB8AC3E}">
        <p14:creationId xmlns:p14="http://schemas.microsoft.com/office/powerpoint/2010/main" val="1956614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92C72-1991-0C4B-8610-29772CD55A45}"/>
              </a:ext>
            </a:extLst>
          </p:cNvPr>
          <p:cNvSpPr>
            <a:spLocks noGrp="1"/>
          </p:cNvSpPr>
          <p:nvPr>
            <p:ph type="title"/>
          </p:nvPr>
        </p:nvSpPr>
        <p:spPr/>
        <p:txBody>
          <a:bodyPr/>
          <a:lstStyle/>
          <a:p>
            <a:r>
              <a:rPr lang="en" altLang="zh-CN" dirty="0"/>
              <a:t>Handling gestures</a:t>
            </a:r>
            <a:endParaRPr kumimoji="1" lang="zh-CN" altLang="en-US" dirty="0"/>
          </a:p>
        </p:txBody>
      </p:sp>
      <p:sp>
        <p:nvSpPr>
          <p:cNvPr id="3" name="文本占位符 2">
            <a:extLst>
              <a:ext uri="{FF2B5EF4-FFF2-40B4-BE49-F238E27FC236}">
                <a16:creationId xmlns:a16="http://schemas.microsoft.com/office/drawing/2014/main" id="{B9196520-CABB-3847-B8A4-A72E2E393CFB}"/>
              </a:ext>
            </a:extLst>
          </p:cNvPr>
          <p:cNvSpPr>
            <a:spLocks noGrp="1"/>
          </p:cNvSpPr>
          <p:nvPr>
            <p:ph type="body" idx="1"/>
          </p:nvPr>
        </p:nvSpPr>
        <p:spPr/>
        <p:txBody>
          <a:bodyPr/>
          <a:lstStyle/>
          <a:p>
            <a:r>
              <a:rPr lang="en" altLang="zh-CN" dirty="0"/>
              <a:t>Most applications include some form of user interaction with the system. The first step in building an interactive application is to detect input gestures. See how that works by creating a simple button:</a:t>
            </a:r>
            <a:endParaRPr kumimoji="1" lang="zh-CN" altLang="en-US" dirty="0"/>
          </a:p>
        </p:txBody>
      </p:sp>
    </p:spTree>
    <p:extLst>
      <p:ext uri="{BB962C8B-B14F-4D97-AF65-F5344CB8AC3E}">
        <p14:creationId xmlns:p14="http://schemas.microsoft.com/office/powerpoint/2010/main" val="293727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8554D-46B5-2A4E-A5E5-6FAC42E738C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BFAB867-CEF9-EB45-BBF5-5D5F1CA4251C}"/>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5126EF87-8599-0746-860E-B647226EE4CF}"/>
              </a:ext>
            </a:extLst>
          </p:cNvPr>
          <p:cNvPicPr>
            <a:picLocks noChangeAspect="1"/>
          </p:cNvPicPr>
          <p:nvPr/>
        </p:nvPicPr>
        <p:blipFill>
          <a:blip r:embed="rId2"/>
          <a:stretch>
            <a:fillRect/>
          </a:stretch>
        </p:blipFill>
        <p:spPr>
          <a:xfrm>
            <a:off x="1531154" y="0"/>
            <a:ext cx="6081692" cy="5143500"/>
          </a:xfrm>
          <a:prstGeom prst="rect">
            <a:avLst/>
          </a:prstGeom>
        </p:spPr>
      </p:pic>
    </p:spTree>
    <p:extLst>
      <p:ext uri="{BB962C8B-B14F-4D97-AF65-F5344CB8AC3E}">
        <p14:creationId xmlns:p14="http://schemas.microsoft.com/office/powerpoint/2010/main" val="310463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A3038-4358-D84F-91F7-2B269E5258E8}"/>
              </a:ext>
            </a:extLst>
          </p:cNvPr>
          <p:cNvSpPr>
            <a:spLocks noGrp="1"/>
          </p:cNvSpPr>
          <p:nvPr>
            <p:ph type="title"/>
          </p:nvPr>
        </p:nvSpPr>
        <p:spPr/>
        <p:txBody>
          <a:bodyPr/>
          <a:lstStyle/>
          <a:p>
            <a:r>
              <a:rPr lang="en" altLang="zh-CN" dirty="0"/>
              <a:t>Changing widgets in response to input</a:t>
            </a:r>
            <a:endParaRPr kumimoji="1" lang="zh-CN" altLang="en-US" dirty="0"/>
          </a:p>
        </p:txBody>
      </p:sp>
      <p:sp>
        <p:nvSpPr>
          <p:cNvPr id="3" name="文本占位符 2">
            <a:extLst>
              <a:ext uri="{FF2B5EF4-FFF2-40B4-BE49-F238E27FC236}">
                <a16:creationId xmlns:a16="http://schemas.microsoft.com/office/drawing/2014/main" id="{BDA74AAA-1111-8D4D-B771-71D4AB5A95E1}"/>
              </a:ext>
            </a:extLst>
          </p:cNvPr>
          <p:cNvSpPr>
            <a:spLocks noGrp="1"/>
          </p:cNvSpPr>
          <p:nvPr>
            <p:ph type="body" idx="1"/>
          </p:nvPr>
        </p:nvSpPr>
        <p:spPr/>
        <p:txBody>
          <a:bodyPr/>
          <a:lstStyle/>
          <a:p>
            <a:r>
              <a:rPr lang="en" altLang="zh-CN" dirty="0"/>
              <a:t>In order to build more complex experiences—for example, to react in more interesting ways to user input—applications typically carry some state. </a:t>
            </a:r>
          </a:p>
          <a:p>
            <a:r>
              <a:rPr lang="en" altLang="zh-CN" dirty="0"/>
              <a:t>Flutter uses </a:t>
            </a:r>
            <a:r>
              <a:rPr lang="en" altLang="zh-CN" dirty="0" err="1"/>
              <a:t>StatefulWidgets</a:t>
            </a:r>
            <a:r>
              <a:rPr lang="en" altLang="zh-CN" dirty="0"/>
              <a:t> to capture this idea.</a:t>
            </a:r>
          </a:p>
          <a:p>
            <a:r>
              <a:rPr lang="en" altLang="zh-CN" dirty="0" err="1"/>
              <a:t>StatefulWidgets</a:t>
            </a:r>
            <a:r>
              <a:rPr lang="en" altLang="zh-CN" dirty="0"/>
              <a:t> are special widgets that know how to generate State objects, which are then used to hold state. </a:t>
            </a:r>
            <a:endParaRPr kumimoji="1" lang="zh-CN" altLang="en-US" dirty="0"/>
          </a:p>
        </p:txBody>
      </p:sp>
    </p:spTree>
    <p:extLst>
      <p:ext uri="{BB962C8B-B14F-4D97-AF65-F5344CB8AC3E}">
        <p14:creationId xmlns:p14="http://schemas.microsoft.com/office/powerpoint/2010/main" val="86845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Topics</a:t>
            </a:r>
            <a:endParaRPr dirty="0"/>
          </a:p>
        </p:txBody>
      </p:sp>
      <p:sp>
        <p:nvSpPr>
          <p:cNvPr id="100" name="Google Shape;100;p15"/>
          <p:cNvSpPr txBox="1">
            <a:spLocks noGrp="1"/>
          </p:cNvSpPr>
          <p:nvPr>
            <p:ph type="body" idx="1"/>
          </p:nvPr>
        </p:nvSpPr>
        <p:spPr>
          <a:xfrm>
            <a:off x="311700" y="1229875"/>
            <a:ext cx="7898400" cy="3339000"/>
          </a:xfrm>
          <a:prstGeom prst="rect">
            <a:avLst/>
          </a:prstGeom>
        </p:spPr>
        <p:txBody>
          <a:bodyPr spcFirstLastPara="1" wrap="square" lIns="91425" tIns="91425" rIns="91425" bIns="91425" anchor="t" anchorCtr="0">
            <a:noAutofit/>
          </a:bodyPr>
          <a:lstStyle/>
          <a:p>
            <a:r>
              <a:rPr lang="en" altLang="zh-CN" sz="2400" dirty="0">
                <a:hlinkClick r:id="rId3"/>
              </a:rPr>
              <a:t>Introduction to widgets</a:t>
            </a:r>
            <a:endParaRPr lang="en" altLang="zh-CN" sz="2400" dirty="0"/>
          </a:p>
          <a:p>
            <a:r>
              <a:rPr lang="en" altLang="zh-CN" sz="2400" dirty="0">
                <a:hlinkClick r:id="rId4"/>
              </a:rPr>
              <a:t>Building layouts</a:t>
            </a:r>
            <a:endParaRPr lang="en" altLang="zh-CN" sz="2400" dirty="0"/>
          </a:p>
          <a:p>
            <a:r>
              <a:rPr lang="en" altLang="zh-CN" sz="2400" dirty="0">
                <a:hlinkClick r:id="rId5"/>
              </a:rPr>
              <a:t>Splash screens</a:t>
            </a:r>
            <a:endParaRPr lang="en" altLang="zh-CN" sz="2400" dirty="0"/>
          </a:p>
          <a:p>
            <a:r>
              <a:rPr lang="en" altLang="zh-CN" sz="2400" dirty="0">
                <a:hlinkClick r:id="rId6"/>
              </a:rPr>
              <a:t>Adding interactivity</a:t>
            </a:r>
            <a:endParaRPr lang="en" altLang="zh-CN" sz="2400" dirty="0"/>
          </a:p>
          <a:p>
            <a:r>
              <a:rPr lang="en" altLang="zh-CN" sz="2400" dirty="0">
                <a:hlinkClick r:id="rId7"/>
              </a:rPr>
              <a:t>Assets and images</a:t>
            </a:r>
            <a:endParaRPr lang="en"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4853587-F064-2041-B608-8F553BF22437}"/>
              </a:ext>
            </a:extLst>
          </p:cNvPr>
          <p:cNvSpPr>
            <a:spLocks noGrp="1"/>
          </p:cNvSpPr>
          <p:nvPr>
            <p:ph type="body" idx="1"/>
          </p:nvPr>
        </p:nvSpPr>
        <p:spPr/>
        <p:txBody>
          <a:bodyPr/>
          <a:lstStyle/>
          <a:p>
            <a:endParaRPr lang="zh-CN" altLang="en-US"/>
          </a:p>
        </p:txBody>
      </p:sp>
      <p:pic>
        <p:nvPicPr>
          <p:cNvPr id="6" name="图片 5">
            <a:extLst>
              <a:ext uri="{FF2B5EF4-FFF2-40B4-BE49-F238E27FC236}">
                <a16:creationId xmlns:a16="http://schemas.microsoft.com/office/drawing/2014/main" id="{04572440-6E5E-174F-9FA8-6EFDA284D781}"/>
              </a:ext>
            </a:extLst>
          </p:cNvPr>
          <p:cNvPicPr>
            <a:picLocks noChangeAspect="1"/>
          </p:cNvPicPr>
          <p:nvPr/>
        </p:nvPicPr>
        <p:blipFill>
          <a:blip r:embed="rId2"/>
          <a:stretch>
            <a:fillRect/>
          </a:stretch>
        </p:blipFill>
        <p:spPr>
          <a:xfrm>
            <a:off x="869924" y="0"/>
            <a:ext cx="7404151" cy="5143500"/>
          </a:xfrm>
          <a:prstGeom prst="rect">
            <a:avLst/>
          </a:prstGeom>
        </p:spPr>
      </p:pic>
    </p:spTree>
    <p:extLst>
      <p:ext uri="{BB962C8B-B14F-4D97-AF65-F5344CB8AC3E}">
        <p14:creationId xmlns:p14="http://schemas.microsoft.com/office/powerpoint/2010/main" val="140940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04519-2FAC-BA4E-BC38-0576CB2E192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34E8BC6-856D-9F4C-B103-BBCC54A91EF6}"/>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5EE10062-5702-D348-8530-F90325906539}"/>
              </a:ext>
            </a:extLst>
          </p:cNvPr>
          <p:cNvPicPr>
            <a:picLocks noChangeAspect="1"/>
          </p:cNvPicPr>
          <p:nvPr/>
        </p:nvPicPr>
        <p:blipFill>
          <a:blip r:embed="rId2"/>
          <a:stretch>
            <a:fillRect/>
          </a:stretch>
        </p:blipFill>
        <p:spPr>
          <a:xfrm>
            <a:off x="619359" y="0"/>
            <a:ext cx="7905281" cy="5143500"/>
          </a:xfrm>
          <a:prstGeom prst="rect">
            <a:avLst/>
          </a:prstGeom>
        </p:spPr>
      </p:pic>
    </p:spTree>
    <p:extLst>
      <p:ext uri="{BB962C8B-B14F-4D97-AF65-F5344CB8AC3E}">
        <p14:creationId xmlns:p14="http://schemas.microsoft.com/office/powerpoint/2010/main" val="3565330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1C3A8-CE9B-6244-AC8C-0A2B905DCC23}"/>
              </a:ext>
            </a:extLst>
          </p:cNvPr>
          <p:cNvSpPr>
            <a:spLocks noGrp="1"/>
          </p:cNvSpPr>
          <p:nvPr>
            <p:ph type="title"/>
          </p:nvPr>
        </p:nvSpPr>
        <p:spPr/>
        <p:txBody>
          <a:bodyPr/>
          <a:lstStyle/>
          <a:p>
            <a:r>
              <a:rPr lang="en" altLang="zh-CN" dirty="0"/>
              <a:t>Bringing it all together</a:t>
            </a:r>
            <a:endParaRPr kumimoji="1" lang="zh-CN" altLang="en-US" dirty="0"/>
          </a:p>
        </p:txBody>
      </p:sp>
      <p:sp>
        <p:nvSpPr>
          <p:cNvPr id="3" name="文本占位符 2">
            <a:extLst>
              <a:ext uri="{FF2B5EF4-FFF2-40B4-BE49-F238E27FC236}">
                <a16:creationId xmlns:a16="http://schemas.microsoft.com/office/drawing/2014/main" id="{D6F4E283-8BCB-B940-B923-E9FDB83A5CF4}"/>
              </a:ext>
            </a:extLst>
          </p:cNvPr>
          <p:cNvSpPr>
            <a:spLocks noGrp="1"/>
          </p:cNvSpPr>
          <p:nvPr>
            <p:ph type="body" idx="1"/>
          </p:nvPr>
        </p:nvSpPr>
        <p:spPr/>
        <p:txBody>
          <a:bodyPr/>
          <a:lstStyle/>
          <a:p>
            <a:r>
              <a:rPr lang="en" altLang="zh-CN" dirty="0"/>
              <a:t>What follows is a more complete example that brings together these concepts: A hypothetical shopping application displays various products offered for sale, and maintains a shopping cart for intended purchases. </a:t>
            </a:r>
          </a:p>
          <a:p>
            <a:r>
              <a:rPr lang="en" altLang="zh-CN" dirty="0"/>
              <a:t>Start by defining the presentation class, </a:t>
            </a:r>
            <a:r>
              <a:rPr lang="en" altLang="zh-CN" dirty="0" err="1"/>
              <a:t>ShoppingListItem</a:t>
            </a:r>
            <a:r>
              <a:rPr lang="en" altLang="zh-CN" dirty="0"/>
              <a:t>:</a:t>
            </a:r>
            <a:endParaRPr kumimoji="1" lang="zh-CN" altLang="en-US" dirty="0"/>
          </a:p>
        </p:txBody>
      </p:sp>
    </p:spTree>
    <p:extLst>
      <p:ext uri="{BB962C8B-B14F-4D97-AF65-F5344CB8AC3E}">
        <p14:creationId xmlns:p14="http://schemas.microsoft.com/office/powerpoint/2010/main" val="1923541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6ABB2-7B1A-2441-849A-D6F9B10002E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64D3E59-33B6-A044-9FDE-21FB0E5770A5}"/>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12BF0389-8AEA-B54C-99E9-E67968384684}"/>
              </a:ext>
            </a:extLst>
          </p:cNvPr>
          <p:cNvPicPr>
            <a:picLocks noChangeAspect="1"/>
          </p:cNvPicPr>
          <p:nvPr/>
        </p:nvPicPr>
        <p:blipFill>
          <a:blip r:embed="rId2"/>
          <a:stretch>
            <a:fillRect/>
          </a:stretch>
        </p:blipFill>
        <p:spPr>
          <a:xfrm>
            <a:off x="746792" y="0"/>
            <a:ext cx="7650416" cy="5143500"/>
          </a:xfrm>
          <a:prstGeom prst="rect">
            <a:avLst/>
          </a:prstGeom>
        </p:spPr>
      </p:pic>
    </p:spTree>
    <p:extLst>
      <p:ext uri="{BB962C8B-B14F-4D97-AF65-F5344CB8AC3E}">
        <p14:creationId xmlns:p14="http://schemas.microsoft.com/office/powerpoint/2010/main" val="1435022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E8E3F-C86F-104E-98A3-3329D6A2F47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80D71F4-2943-D949-A992-BAD59E8BB030}"/>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86AC1C7C-C609-8F4F-AF02-AC735613DB06}"/>
              </a:ext>
            </a:extLst>
          </p:cNvPr>
          <p:cNvPicPr>
            <a:picLocks noChangeAspect="1"/>
          </p:cNvPicPr>
          <p:nvPr/>
        </p:nvPicPr>
        <p:blipFill>
          <a:blip r:embed="rId2"/>
          <a:stretch>
            <a:fillRect/>
          </a:stretch>
        </p:blipFill>
        <p:spPr>
          <a:xfrm>
            <a:off x="1439807" y="0"/>
            <a:ext cx="6264385" cy="5143500"/>
          </a:xfrm>
          <a:prstGeom prst="rect">
            <a:avLst/>
          </a:prstGeom>
        </p:spPr>
      </p:pic>
    </p:spTree>
    <p:extLst>
      <p:ext uri="{BB962C8B-B14F-4D97-AF65-F5344CB8AC3E}">
        <p14:creationId xmlns:p14="http://schemas.microsoft.com/office/powerpoint/2010/main" val="378619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D0A42-37B0-4A42-8B51-C2FC9B5F2A3C}"/>
              </a:ext>
            </a:extLst>
          </p:cNvPr>
          <p:cNvSpPr>
            <a:spLocks noGrp="1"/>
          </p:cNvSpPr>
          <p:nvPr>
            <p:ph type="title"/>
          </p:nvPr>
        </p:nvSpPr>
        <p:spPr/>
        <p:txBody>
          <a:bodyPr/>
          <a:lstStyle/>
          <a:p>
            <a:r>
              <a:rPr lang="en" altLang="zh-CN" dirty="0"/>
              <a:t>Responding to widget lifecycle events</a:t>
            </a:r>
            <a:endParaRPr kumimoji="1" lang="zh-CN" altLang="en-US" dirty="0"/>
          </a:p>
        </p:txBody>
      </p:sp>
      <p:sp>
        <p:nvSpPr>
          <p:cNvPr id="3" name="文本占位符 2">
            <a:extLst>
              <a:ext uri="{FF2B5EF4-FFF2-40B4-BE49-F238E27FC236}">
                <a16:creationId xmlns:a16="http://schemas.microsoft.com/office/drawing/2014/main" id="{7320E75E-718E-624C-93A0-344A425B5293}"/>
              </a:ext>
            </a:extLst>
          </p:cNvPr>
          <p:cNvSpPr>
            <a:spLocks noGrp="1"/>
          </p:cNvSpPr>
          <p:nvPr>
            <p:ph type="body" idx="1"/>
          </p:nvPr>
        </p:nvSpPr>
        <p:spPr/>
        <p:txBody>
          <a:bodyPr/>
          <a:lstStyle/>
          <a:p>
            <a:r>
              <a:rPr lang="en" altLang="zh-CN" dirty="0"/>
              <a:t>After calling </a:t>
            </a:r>
            <a:r>
              <a:rPr lang="en" altLang="zh-CN" dirty="0">
                <a:hlinkClick r:id="rId2"/>
              </a:rPr>
              <a:t>createState()</a:t>
            </a:r>
            <a:r>
              <a:rPr lang="en" altLang="zh-CN" dirty="0"/>
              <a:t> on the </a:t>
            </a:r>
            <a:r>
              <a:rPr lang="en" altLang="zh-CN" dirty="0" err="1"/>
              <a:t>StatefulWidget</a:t>
            </a:r>
            <a:r>
              <a:rPr lang="en" altLang="zh-CN" dirty="0"/>
              <a:t>, the framework inserts the new state object into the tree and then calls </a:t>
            </a:r>
            <a:r>
              <a:rPr lang="en" altLang="zh-CN" dirty="0">
                <a:hlinkClick r:id="rId3"/>
              </a:rPr>
              <a:t>initState()</a:t>
            </a:r>
            <a:r>
              <a:rPr lang="en" altLang="zh-CN" dirty="0"/>
              <a:t> on the state object. </a:t>
            </a:r>
          </a:p>
          <a:p>
            <a:r>
              <a:rPr lang="en" altLang="zh-CN" dirty="0"/>
              <a:t>A subclass of </a:t>
            </a:r>
            <a:r>
              <a:rPr lang="en" altLang="zh-CN" dirty="0">
                <a:hlinkClick r:id="rId4"/>
              </a:rPr>
              <a:t>State</a:t>
            </a:r>
            <a:r>
              <a:rPr lang="en" altLang="zh-CN" dirty="0"/>
              <a:t> can override </a:t>
            </a:r>
            <a:r>
              <a:rPr lang="en" altLang="zh-CN" dirty="0" err="1"/>
              <a:t>initState</a:t>
            </a:r>
            <a:r>
              <a:rPr lang="en" altLang="zh-CN" dirty="0"/>
              <a:t> to do work that needs to happen just once. </a:t>
            </a:r>
          </a:p>
          <a:p>
            <a:r>
              <a:rPr lang="en" altLang="zh-CN" dirty="0"/>
              <a:t>For example, override </a:t>
            </a:r>
            <a:r>
              <a:rPr lang="en" altLang="zh-CN" dirty="0" err="1"/>
              <a:t>initState</a:t>
            </a:r>
            <a:r>
              <a:rPr lang="en" altLang="zh-CN" dirty="0"/>
              <a:t> to configure animations or to subscribe to platform services. </a:t>
            </a:r>
          </a:p>
          <a:p>
            <a:endParaRPr kumimoji="1" lang="zh-CN" altLang="en-US" dirty="0"/>
          </a:p>
        </p:txBody>
      </p:sp>
    </p:spTree>
    <p:extLst>
      <p:ext uri="{BB962C8B-B14F-4D97-AF65-F5344CB8AC3E}">
        <p14:creationId xmlns:p14="http://schemas.microsoft.com/office/powerpoint/2010/main" val="4039758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1BF01-10CC-7847-A1BC-F60E380B2707}"/>
              </a:ext>
            </a:extLst>
          </p:cNvPr>
          <p:cNvSpPr>
            <a:spLocks noGrp="1"/>
          </p:cNvSpPr>
          <p:nvPr>
            <p:ph type="title"/>
          </p:nvPr>
        </p:nvSpPr>
        <p:spPr/>
        <p:txBody>
          <a:bodyPr/>
          <a:lstStyle/>
          <a:p>
            <a:r>
              <a:rPr lang="en" altLang="zh-CN" dirty="0"/>
              <a:t>Keys</a:t>
            </a:r>
            <a:endParaRPr kumimoji="1" lang="zh-CN" altLang="en-US" dirty="0"/>
          </a:p>
        </p:txBody>
      </p:sp>
      <p:sp>
        <p:nvSpPr>
          <p:cNvPr id="3" name="文本占位符 2">
            <a:extLst>
              <a:ext uri="{FF2B5EF4-FFF2-40B4-BE49-F238E27FC236}">
                <a16:creationId xmlns:a16="http://schemas.microsoft.com/office/drawing/2014/main" id="{4EA30701-B022-E343-A738-6DA9FB7D3A6B}"/>
              </a:ext>
            </a:extLst>
          </p:cNvPr>
          <p:cNvSpPr>
            <a:spLocks noGrp="1"/>
          </p:cNvSpPr>
          <p:nvPr>
            <p:ph type="body" idx="1"/>
          </p:nvPr>
        </p:nvSpPr>
        <p:spPr/>
        <p:txBody>
          <a:bodyPr/>
          <a:lstStyle/>
          <a:p>
            <a:r>
              <a:rPr lang="en" altLang="zh-CN" dirty="0"/>
              <a:t>Keys are most useful in widgets that build many instances of the same type of widget. </a:t>
            </a:r>
          </a:p>
          <a:p>
            <a:r>
              <a:rPr lang="en" altLang="zh-CN" dirty="0"/>
              <a:t>For example, the </a:t>
            </a:r>
            <a:r>
              <a:rPr lang="en" altLang="zh-CN" dirty="0" err="1"/>
              <a:t>ShoppingList</a:t>
            </a:r>
            <a:r>
              <a:rPr lang="en" altLang="zh-CN" dirty="0"/>
              <a:t> widget, which builds just enough </a:t>
            </a:r>
            <a:r>
              <a:rPr lang="en" altLang="zh-CN" dirty="0" err="1"/>
              <a:t>ShoppingListItem</a:t>
            </a:r>
            <a:r>
              <a:rPr lang="en" altLang="zh-CN" dirty="0"/>
              <a:t> instances to fill its visible region:</a:t>
            </a:r>
          </a:p>
          <a:p>
            <a:pPr lvl="1"/>
            <a:r>
              <a:rPr lang="en" altLang="zh-CN" dirty="0"/>
              <a:t>Without keys, the first entry in the current build would always sync with the first entry in the previous build, even if, semantically, the first entry in the list just scrolled off screen and is no longer visible in the viewport.</a:t>
            </a:r>
          </a:p>
          <a:p>
            <a:pPr lvl="1"/>
            <a:r>
              <a:rPr lang="en" altLang="zh-CN" dirty="0"/>
              <a:t>By assigning each entry in the list a “semantic” key, the infinite list can be more efficient because the framework syncs entries with matching semantic keys and therefore similar (or identical) visual appearances.</a:t>
            </a:r>
          </a:p>
        </p:txBody>
      </p:sp>
    </p:spTree>
    <p:extLst>
      <p:ext uri="{BB962C8B-B14F-4D97-AF65-F5344CB8AC3E}">
        <p14:creationId xmlns:p14="http://schemas.microsoft.com/office/powerpoint/2010/main" val="1372105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8E2E-E18B-D949-9B42-4D20758B3811}"/>
              </a:ext>
            </a:extLst>
          </p:cNvPr>
          <p:cNvSpPr>
            <a:spLocks noGrp="1"/>
          </p:cNvSpPr>
          <p:nvPr>
            <p:ph type="title"/>
          </p:nvPr>
        </p:nvSpPr>
        <p:spPr/>
        <p:txBody>
          <a:bodyPr/>
          <a:lstStyle/>
          <a:p>
            <a:r>
              <a:rPr lang="en" altLang="zh-CN" dirty="0"/>
              <a:t>Global Keys</a:t>
            </a:r>
            <a:endParaRPr kumimoji="1" lang="zh-CN" altLang="en-US" dirty="0"/>
          </a:p>
        </p:txBody>
      </p:sp>
      <p:sp>
        <p:nvSpPr>
          <p:cNvPr id="3" name="文本占位符 2">
            <a:extLst>
              <a:ext uri="{FF2B5EF4-FFF2-40B4-BE49-F238E27FC236}">
                <a16:creationId xmlns:a16="http://schemas.microsoft.com/office/drawing/2014/main" id="{13B4816B-771B-B749-973F-704FEC16575A}"/>
              </a:ext>
            </a:extLst>
          </p:cNvPr>
          <p:cNvSpPr>
            <a:spLocks noGrp="1"/>
          </p:cNvSpPr>
          <p:nvPr>
            <p:ph type="body" idx="1"/>
          </p:nvPr>
        </p:nvSpPr>
        <p:spPr/>
        <p:txBody>
          <a:bodyPr/>
          <a:lstStyle/>
          <a:p>
            <a:r>
              <a:rPr lang="en" altLang="zh-CN" dirty="0"/>
              <a:t>Use global keys to uniquely identify child widgets. </a:t>
            </a:r>
          </a:p>
          <a:p>
            <a:r>
              <a:rPr lang="en" altLang="zh-CN" dirty="0"/>
              <a:t>Global keys must be globally unique across the entire widget hierarchy, unlike local keys which need only be unique among siblings. </a:t>
            </a:r>
          </a:p>
          <a:p>
            <a:r>
              <a:rPr lang="en" altLang="zh-CN" dirty="0"/>
              <a:t>Because they are globally unique, a global key can be used to retrieve the state associated with a widget.</a:t>
            </a:r>
            <a:endParaRPr kumimoji="1" lang="zh-CN" altLang="en-US" dirty="0"/>
          </a:p>
        </p:txBody>
      </p:sp>
    </p:spTree>
    <p:extLst>
      <p:ext uri="{BB962C8B-B14F-4D97-AF65-F5344CB8AC3E}">
        <p14:creationId xmlns:p14="http://schemas.microsoft.com/office/powerpoint/2010/main" val="903804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Building Layouts</a:t>
            </a:r>
          </a:p>
        </p:txBody>
      </p:sp>
    </p:spTree>
    <p:extLst>
      <p:ext uri="{BB962C8B-B14F-4D97-AF65-F5344CB8AC3E}">
        <p14:creationId xmlns:p14="http://schemas.microsoft.com/office/powerpoint/2010/main" val="3639236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What's the point?</a:t>
            </a:r>
          </a:p>
        </p:txBody>
      </p:sp>
      <p:sp>
        <p:nvSpPr>
          <p:cNvPr id="93" name="Google Shape;93;p14"/>
          <p:cNvSpPr txBox="1">
            <a:spLocks noGrp="1"/>
          </p:cNvSpPr>
          <p:nvPr>
            <p:ph type="body" idx="1"/>
          </p:nvPr>
        </p:nvSpPr>
        <p:spPr>
          <a:xfrm>
            <a:off x="311700" y="1229875"/>
            <a:ext cx="4783190" cy="3339000"/>
          </a:xfrm>
          <a:prstGeom prst="rect">
            <a:avLst/>
          </a:prstGeom>
        </p:spPr>
        <p:txBody>
          <a:bodyPr spcFirstLastPara="1" wrap="square" lIns="91425" tIns="91425" rIns="91425" bIns="91425" anchor="t" anchorCtr="0">
            <a:noAutofit/>
          </a:bodyPr>
          <a:lstStyle/>
          <a:p>
            <a:r>
              <a:rPr lang="en" altLang="zh-CN" dirty="0"/>
              <a:t>Widgets are classes used to build UIs.</a:t>
            </a:r>
          </a:p>
          <a:p>
            <a:r>
              <a:rPr lang="en" altLang="zh-CN" dirty="0"/>
              <a:t>Widgets are used for both layout and UI elements.</a:t>
            </a:r>
          </a:p>
          <a:p>
            <a:r>
              <a:rPr lang="en" altLang="zh-CN" dirty="0"/>
              <a:t>Compose simple widgets to build complex widgets.</a:t>
            </a:r>
          </a:p>
          <a:p>
            <a:r>
              <a:rPr lang="en" altLang="zh-CN" dirty="0"/>
              <a:t>Here’s a diagram of the widget tree for this UI:</a:t>
            </a:r>
          </a:p>
        </p:txBody>
      </p:sp>
      <p:pic>
        <p:nvPicPr>
          <p:cNvPr id="2" name="图片 1">
            <a:extLst>
              <a:ext uri="{FF2B5EF4-FFF2-40B4-BE49-F238E27FC236}">
                <a16:creationId xmlns:a16="http://schemas.microsoft.com/office/drawing/2014/main" id="{A46199BE-5F52-ED44-BE7E-0D4AC81D81B1}"/>
              </a:ext>
            </a:extLst>
          </p:cNvPr>
          <p:cNvPicPr>
            <a:picLocks noChangeAspect="1"/>
          </p:cNvPicPr>
          <p:nvPr/>
        </p:nvPicPr>
        <p:blipFill>
          <a:blip r:embed="rId3"/>
          <a:stretch>
            <a:fillRect/>
          </a:stretch>
        </p:blipFill>
        <p:spPr>
          <a:xfrm>
            <a:off x="5094890" y="901700"/>
            <a:ext cx="3810000" cy="3340100"/>
          </a:xfrm>
          <a:prstGeom prst="rect">
            <a:avLst/>
          </a:prstGeom>
        </p:spPr>
      </p:pic>
    </p:spTree>
    <p:extLst>
      <p:ext uri="{BB962C8B-B14F-4D97-AF65-F5344CB8AC3E}">
        <p14:creationId xmlns:p14="http://schemas.microsoft.com/office/powerpoint/2010/main" val="343667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Introduction to widgets</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7D902-953D-7548-9E70-89C2DC3F202E}"/>
              </a:ext>
            </a:extLst>
          </p:cNvPr>
          <p:cNvSpPr>
            <a:spLocks noGrp="1"/>
          </p:cNvSpPr>
          <p:nvPr>
            <p:ph type="title"/>
          </p:nvPr>
        </p:nvSpPr>
        <p:spPr/>
        <p:txBody>
          <a:bodyPr/>
          <a:lstStyle/>
          <a:p>
            <a:r>
              <a:rPr lang="en" altLang="zh-CN" dirty="0"/>
              <a:t>Lay out a widget</a:t>
            </a:r>
            <a:endParaRPr kumimoji="1" lang="zh-CN" altLang="en-US" dirty="0"/>
          </a:p>
        </p:txBody>
      </p:sp>
      <p:sp>
        <p:nvSpPr>
          <p:cNvPr id="3" name="文本占位符 2">
            <a:extLst>
              <a:ext uri="{FF2B5EF4-FFF2-40B4-BE49-F238E27FC236}">
                <a16:creationId xmlns:a16="http://schemas.microsoft.com/office/drawing/2014/main" id="{DC56123B-8CB7-E344-9E4E-2ACAF4555300}"/>
              </a:ext>
            </a:extLst>
          </p:cNvPr>
          <p:cNvSpPr>
            <a:spLocks noGrp="1"/>
          </p:cNvSpPr>
          <p:nvPr>
            <p:ph type="body" idx="1"/>
          </p:nvPr>
        </p:nvSpPr>
        <p:spPr/>
        <p:txBody>
          <a:bodyPr/>
          <a:lstStyle/>
          <a:p>
            <a:r>
              <a:rPr lang="en" altLang="zh-CN" dirty="0"/>
              <a:t>How do you layout a single widget in Flutter? This section shows you how to create and display a simple widget. It also shows the entire code for a simple Hello World app.</a:t>
            </a:r>
          </a:p>
          <a:p>
            <a:r>
              <a:rPr lang="en" altLang="zh-CN" dirty="0"/>
              <a:t>In Flutter, it takes only a few steps to put text, an icon, or an image on the screen.</a:t>
            </a:r>
          </a:p>
          <a:p>
            <a:br>
              <a:rPr lang="en" altLang="zh-CN" dirty="0"/>
            </a:br>
            <a:endParaRPr kumimoji="1" lang="zh-CN" altLang="en-US" dirty="0"/>
          </a:p>
        </p:txBody>
      </p:sp>
    </p:spTree>
    <p:extLst>
      <p:ext uri="{BB962C8B-B14F-4D97-AF65-F5344CB8AC3E}">
        <p14:creationId xmlns:p14="http://schemas.microsoft.com/office/powerpoint/2010/main" val="2159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90399-0253-594C-9DDA-3278461B2D9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C57D8A9-8D05-CB4D-B8E7-C4B6FE2A12D5}"/>
              </a:ext>
            </a:extLst>
          </p:cNvPr>
          <p:cNvSpPr>
            <a:spLocks noGrp="1"/>
          </p:cNvSpPr>
          <p:nvPr>
            <p:ph type="body" idx="1"/>
          </p:nvPr>
        </p:nvSpPr>
        <p:spPr/>
        <p:txBody>
          <a:bodyPr/>
          <a:lstStyle/>
          <a:p>
            <a:pPr marL="114300" indent="0">
              <a:buNone/>
            </a:pPr>
            <a:r>
              <a:rPr lang="en" altLang="zh-CN" dirty="0"/>
              <a:t>1. Select a layout widget</a:t>
            </a:r>
          </a:p>
          <a:p>
            <a:r>
              <a:rPr lang="en" altLang="zh-CN" dirty="0"/>
              <a:t>Choose from a variety of </a:t>
            </a:r>
            <a:r>
              <a:rPr lang="en" altLang="zh-CN" dirty="0">
                <a:hlinkClick r:id="rId2"/>
              </a:rPr>
              <a:t>layout widgets</a:t>
            </a:r>
            <a:r>
              <a:rPr lang="en" altLang="zh-CN" dirty="0"/>
              <a:t> based on how you want to align or constrain the visible widget, as these characteristics are typically passed on to the contained widget.</a:t>
            </a:r>
          </a:p>
          <a:p>
            <a:r>
              <a:rPr lang="en" altLang="zh-CN" dirty="0"/>
              <a:t>This example uses </a:t>
            </a:r>
            <a:r>
              <a:rPr lang="en" altLang="zh-CN" dirty="0">
                <a:hlinkClick r:id="rId3"/>
              </a:rPr>
              <a:t>Center</a:t>
            </a:r>
            <a:r>
              <a:rPr lang="en" altLang="zh-CN" dirty="0"/>
              <a:t> which centers its content horizontally and vertically.</a:t>
            </a:r>
          </a:p>
          <a:p>
            <a:br>
              <a:rPr lang="en" altLang="zh-CN" dirty="0"/>
            </a:br>
            <a:endParaRPr kumimoji="1" lang="zh-CN" altLang="en-US" dirty="0"/>
          </a:p>
        </p:txBody>
      </p:sp>
    </p:spTree>
    <p:extLst>
      <p:ext uri="{BB962C8B-B14F-4D97-AF65-F5344CB8AC3E}">
        <p14:creationId xmlns:p14="http://schemas.microsoft.com/office/powerpoint/2010/main" val="50483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6EE1C-207D-724B-85D2-E978641A613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8B897D9-DB98-EC4A-90FA-8C824A28A811}"/>
              </a:ext>
            </a:extLst>
          </p:cNvPr>
          <p:cNvSpPr>
            <a:spLocks noGrp="1"/>
          </p:cNvSpPr>
          <p:nvPr>
            <p:ph type="body" idx="1"/>
          </p:nvPr>
        </p:nvSpPr>
        <p:spPr/>
        <p:txBody>
          <a:bodyPr/>
          <a:lstStyle/>
          <a:p>
            <a:pPr marL="114300" indent="0">
              <a:buNone/>
            </a:pPr>
            <a:r>
              <a:rPr lang="en" altLang="zh-CN" dirty="0"/>
              <a:t>2. Create a visible widget</a:t>
            </a:r>
          </a:p>
          <a:p>
            <a:pPr marL="114300" indent="0">
              <a:buNone/>
            </a:pPr>
            <a:endParaRPr kumimoji="1" lang="zh-CN" altLang="en-US" dirty="0"/>
          </a:p>
        </p:txBody>
      </p:sp>
      <p:pic>
        <p:nvPicPr>
          <p:cNvPr id="4" name="图片 3">
            <a:extLst>
              <a:ext uri="{FF2B5EF4-FFF2-40B4-BE49-F238E27FC236}">
                <a16:creationId xmlns:a16="http://schemas.microsoft.com/office/drawing/2014/main" id="{146E7895-BCE7-3143-8A54-C84367C7F272}"/>
              </a:ext>
            </a:extLst>
          </p:cNvPr>
          <p:cNvPicPr>
            <a:picLocks noChangeAspect="1"/>
          </p:cNvPicPr>
          <p:nvPr/>
        </p:nvPicPr>
        <p:blipFill>
          <a:blip r:embed="rId2"/>
          <a:stretch>
            <a:fillRect/>
          </a:stretch>
        </p:blipFill>
        <p:spPr>
          <a:xfrm>
            <a:off x="4641222" y="0"/>
            <a:ext cx="3393031" cy="5143500"/>
          </a:xfrm>
          <a:prstGeom prst="rect">
            <a:avLst/>
          </a:prstGeom>
        </p:spPr>
      </p:pic>
    </p:spTree>
    <p:extLst>
      <p:ext uri="{BB962C8B-B14F-4D97-AF65-F5344CB8AC3E}">
        <p14:creationId xmlns:p14="http://schemas.microsoft.com/office/powerpoint/2010/main" val="73307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75FB-CCF1-BB47-BE63-2AB75A817F6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159E093-D8C4-8D4F-A052-6A5FD4EE726A}"/>
              </a:ext>
            </a:extLst>
          </p:cNvPr>
          <p:cNvSpPr>
            <a:spLocks noGrp="1"/>
          </p:cNvSpPr>
          <p:nvPr>
            <p:ph type="body" idx="1"/>
          </p:nvPr>
        </p:nvSpPr>
        <p:spPr/>
        <p:txBody>
          <a:bodyPr/>
          <a:lstStyle/>
          <a:p>
            <a:pPr marL="114300" indent="0">
              <a:buNone/>
            </a:pPr>
            <a:r>
              <a:rPr lang="en" altLang="zh-CN" dirty="0"/>
              <a:t>3. Add the visible widget to the layout widget</a:t>
            </a:r>
          </a:p>
          <a:p>
            <a:pPr marL="114300" indent="0">
              <a:buNone/>
            </a:pPr>
            <a:r>
              <a:rPr lang="en" altLang="zh-CN" dirty="0"/>
              <a:t>All layout widgets have either of the following:</a:t>
            </a:r>
          </a:p>
          <a:p>
            <a:r>
              <a:rPr lang="en" altLang="zh-CN" dirty="0"/>
              <a:t>A child property if they take a single child – for example, Center or Container</a:t>
            </a:r>
          </a:p>
          <a:p>
            <a:r>
              <a:rPr lang="en" altLang="zh-CN" dirty="0"/>
              <a:t>A children property if they take a list of widgets – for example, Row, Column, </a:t>
            </a:r>
            <a:r>
              <a:rPr lang="en" altLang="zh-CN" dirty="0" err="1"/>
              <a:t>ListView</a:t>
            </a:r>
            <a:r>
              <a:rPr lang="en" altLang="zh-CN" dirty="0"/>
              <a:t>, or Stack.</a:t>
            </a:r>
          </a:p>
          <a:p>
            <a:pPr marL="114300" indent="0">
              <a:buNone/>
            </a:pPr>
            <a:endParaRPr kumimoji="1" lang="zh-CN" altLang="en-US" dirty="0"/>
          </a:p>
        </p:txBody>
      </p:sp>
      <p:pic>
        <p:nvPicPr>
          <p:cNvPr id="4" name="图片 3">
            <a:extLst>
              <a:ext uri="{FF2B5EF4-FFF2-40B4-BE49-F238E27FC236}">
                <a16:creationId xmlns:a16="http://schemas.microsoft.com/office/drawing/2014/main" id="{7900A6BD-3F6E-AB4C-8E86-71A2CC28914E}"/>
              </a:ext>
            </a:extLst>
          </p:cNvPr>
          <p:cNvPicPr>
            <a:picLocks noChangeAspect="1"/>
          </p:cNvPicPr>
          <p:nvPr/>
        </p:nvPicPr>
        <p:blipFill>
          <a:blip r:embed="rId2"/>
          <a:stretch>
            <a:fillRect/>
          </a:stretch>
        </p:blipFill>
        <p:spPr>
          <a:xfrm>
            <a:off x="1878287" y="3452647"/>
            <a:ext cx="4109380" cy="1579617"/>
          </a:xfrm>
          <a:prstGeom prst="rect">
            <a:avLst/>
          </a:prstGeom>
        </p:spPr>
      </p:pic>
    </p:spTree>
    <p:extLst>
      <p:ext uri="{BB962C8B-B14F-4D97-AF65-F5344CB8AC3E}">
        <p14:creationId xmlns:p14="http://schemas.microsoft.com/office/powerpoint/2010/main" val="1284222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8B661-4747-2748-AE68-98C7CD4DCC1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78BFB73-F18C-224B-88B3-3AC7557CF621}"/>
              </a:ext>
            </a:extLst>
          </p:cNvPr>
          <p:cNvSpPr>
            <a:spLocks noGrp="1"/>
          </p:cNvSpPr>
          <p:nvPr>
            <p:ph type="body" idx="1"/>
          </p:nvPr>
        </p:nvSpPr>
        <p:spPr>
          <a:xfrm>
            <a:off x="311700" y="1229875"/>
            <a:ext cx="8520600" cy="3339000"/>
          </a:xfrm>
        </p:spPr>
        <p:txBody>
          <a:bodyPr/>
          <a:lstStyle/>
          <a:p>
            <a:pPr marL="114300" indent="0">
              <a:buNone/>
            </a:pPr>
            <a:r>
              <a:rPr lang="en" altLang="zh-CN" dirty="0"/>
              <a:t>4. Add the layout widget to the page</a:t>
            </a:r>
          </a:p>
          <a:p>
            <a:r>
              <a:rPr lang="en" altLang="zh-CN" dirty="0"/>
              <a:t>A Flutter app is itself a widget, and most widgets have a </a:t>
            </a:r>
            <a:r>
              <a:rPr lang="en" altLang="zh-CN" dirty="0">
                <a:hlinkClick r:id="rId2"/>
              </a:rPr>
              <a:t>build()</a:t>
            </a:r>
            <a:r>
              <a:rPr lang="en" altLang="zh-CN" dirty="0"/>
              <a:t> method. Instantiating and returning a widget in the app’s build() method displays the widget.</a:t>
            </a:r>
            <a:br>
              <a:rPr lang="en" altLang="zh-CN" dirty="0"/>
            </a:br>
            <a:endParaRPr kumimoji="1" lang="zh-CN" altLang="en-US" dirty="0"/>
          </a:p>
        </p:txBody>
      </p:sp>
    </p:spTree>
    <p:extLst>
      <p:ext uri="{BB962C8B-B14F-4D97-AF65-F5344CB8AC3E}">
        <p14:creationId xmlns:p14="http://schemas.microsoft.com/office/powerpoint/2010/main" val="97644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62454-AF8B-4D46-BC70-91429E3444D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2615A1B-2FAA-4D47-ABED-12E6A215D435}"/>
              </a:ext>
            </a:extLst>
          </p:cNvPr>
          <p:cNvSpPr>
            <a:spLocks noGrp="1"/>
          </p:cNvSpPr>
          <p:nvPr>
            <p:ph type="body" idx="1"/>
          </p:nvPr>
        </p:nvSpPr>
        <p:spPr>
          <a:xfrm>
            <a:off x="311700" y="1229875"/>
            <a:ext cx="4173590" cy="3339000"/>
          </a:xfrm>
        </p:spPr>
        <p:txBody>
          <a:bodyPr/>
          <a:lstStyle/>
          <a:p>
            <a:pPr marL="114300" indent="0">
              <a:buNone/>
            </a:pPr>
            <a:r>
              <a:rPr lang="en" altLang="zh-CN" dirty="0"/>
              <a:t>Material apps</a:t>
            </a:r>
          </a:p>
          <a:p>
            <a:r>
              <a:rPr lang="en" altLang="zh-CN" dirty="0"/>
              <a:t>For a Material app, you can use a </a:t>
            </a:r>
            <a:r>
              <a:rPr lang="en" altLang="zh-CN" dirty="0">
                <a:hlinkClick r:id="rId2"/>
              </a:rPr>
              <a:t>Scaffold</a:t>
            </a:r>
            <a:r>
              <a:rPr lang="en" altLang="zh-CN" dirty="0"/>
              <a:t> widget; it provides a default banner, background color, and has API for adding drawers, snack bars, and bottom sheets. Then you can add the Center widget directly to the body property for the home page.</a:t>
            </a:r>
          </a:p>
          <a:p>
            <a:endParaRPr kumimoji="1" lang="zh-CN" altLang="en-US" dirty="0"/>
          </a:p>
        </p:txBody>
      </p:sp>
      <p:pic>
        <p:nvPicPr>
          <p:cNvPr id="4" name="图片 3">
            <a:extLst>
              <a:ext uri="{FF2B5EF4-FFF2-40B4-BE49-F238E27FC236}">
                <a16:creationId xmlns:a16="http://schemas.microsoft.com/office/drawing/2014/main" id="{52442478-A178-EC4E-B828-6F932E586DB7}"/>
              </a:ext>
            </a:extLst>
          </p:cNvPr>
          <p:cNvPicPr>
            <a:picLocks noChangeAspect="1"/>
          </p:cNvPicPr>
          <p:nvPr/>
        </p:nvPicPr>
        <p:blipFill>
          <a:blip r:embed="rId3"/>
          <a:stretch>
            <a:fillRect/>
          </a:stretch>
        </p:blipFill>
        <p:spPr>
          <a:xfrm>
            <a:off x="4428646" y="271298"/>
            <a:ext cx="4715354" cy="4600904"/>
          </a:xfrm>
          <a:prstGeom prst="rect">
            <a:avLst/>
          </a:prstGeom>
        </p:spPr>
      </p:pic>
    </p:spTree>
    <p:extLst>
      <p:ext uri="{BB962C8B-B14F-4D97-AF65-F5344CB8AC3E}">
        <p14:creationId xmlns:p14="http://schemas.microsoft.com/office/powerpoint/2010/main" val="515905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0EA14-D464-0244-A80F-00CFE600FC8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757C4F2-7325-4747-96C6-2C4717B8F5BA}"/>
              </a:ext>
            </a:extLst>
          </p:cNvPr>
          <p:cNvSpPr>
            <a:spLocks noGrp="1"/>
          </p:cNvSpPr>
          <p:nvPr>
            <p:ph type="body" idx="1"/>
          </p:nvPr>
        </p:nvSpPr>
        <p:spPr>
          <a:xfrm>
            <a:off x="311700" y="1229875"/>
            <a:ext cx="3204010" cy="3339000"/>
          </a:xfrm>
        </p:spPr>
        <p:txBody>
          <a:bodyPr/>
          <a:lstStyle/>
          <a:p>
            <a:pPr marL="114300" indent="0">
              <a:buNone/>
            </a:pPr>
            <a:r>
              <a:rPr lang="en" altLang="zh-CN" dirty="0"/>
              <a:t>Non-Material apps</a:t>
            </a:r>
          </a:p>
          <a:p>
            <a:r>
              <a:rPr lang="en" altLang="zh-CN" dirty="0"/>
              <a:t>For a non-Material app, you can add the Center widget to the app’s build() method:</a:t>
            </a:r>
          </a:p>
          <a:p>
            <a:endParaRPr kumimoji="1" lang="zh-CN" altLang="en-US" dirty="0"/>
          </a:p>
        </p:txBody>
      </p:sp>
      <p:pic>
        <p:nvPicPr>
          <p:cNvPr id="4" name="图片 3">
            <a:extLst>
              <a:ext uri="{FF2B5EF4-FFF2-40B4-BE49-F238E27FC236}">
                <a16:creationId xmlns:a16="http://schemas.microsoft.com/office/drawing/2014/main" id="{A20C47C0-8B64-5B40-9E57-443C5D703C70}"/>
              </a:ext>
            </a:extLst>
          </p:cNvPr>
          <p:cNvPicPr>
            <a:picLocks noChangeAspect="1"/>
          </p:cNvPicPr>
          <p:nvPr/>
        </p:nvPicPr>
        <p:blipFill>
          <a:blip r:embed="rId2"/>
          <a:stretch>
            <a:fillRect/>
          </a:stretch>
        </p:blipFill>
        <p:spPr>
          <a:xfrm>
            <a:off x="3580622" y="0"/>
            <a:ext cx="5563378" cy="5143500"/>
          </a:xfrm>
          <a:prstGeom prst="rect">
            <a:avLst/>
          </a:prstGeom>
        </p:spPr>
      </p:pic>
    </p:spTree>
    <p:extLst>
      <p:ext uri="{BB962C8B-B14F-4D97-AF65-F5344CB8AC3E}">
        <p14:creationId xmlns:p14="http://schemas.microsoft.com/office/powerpoint/2010/main" val="3074758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2EC20-537E-BA4A-9590-7C9710EB056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39E6ECD-91D4-A545-AC20-7C4A1FC55802}"/>
              </a:ext>
            </a:extLst>
          </p:cNvPr>
          <p:cNvSpPr>
            <a:spLocks noGrp="1"/>
          </p:cNvSpPr>
          <p:nvPr>
            <p:ph type="body" idx="1"/>
          </p:nvPr>
        </p:nvSpPr>
        <p:spPr/>
        <p:txBody>
          <a:bodyPr/>
          <a:lstStyle/>
          <a:p>
            <a:pPr marL="114300" indent="0">
              <a:buNone/>
            </a:pPr>
            <a:r>
              <a:rPr lang="en" altLang="zh-CN" dirty="0"/>
              <a:t>App source code:</a:t>
            </a:r>
          </a:p>
          <a:p>
            <a:r>
              <a:rPr lang="en" altLang="zh-CN" dirty="0">
                <a:hlinkClick r:id="rId2"/>
              </a:rPr>
              <a:t>Material app</a:t>
            </a:r>
            <a:endParaRPr lang="en" altLang="zh-CN" dirty="0"/>
          </a:p>
          <a:p>
            <a:r>
              <a:rPr lang="en" altLang="zh-CN" dirty="0">
                <a:hlinkClick r:id="rId3"/>
              </a:rPr>
              <a:t>Non-Material app</a:t>
            </a:r>
            <a:endParaRPr lang="en" altLang="zh-CN" dirty="0"/>
          </a:p>
          <a:p>
            <a:endParaRPr kumimoji="1" lang="zh-CN" altLang="en-US" dirty="0"/>
          </a:p>
        </p:txBody>
      </p:sp>
      <p:pic>
        <p:nvPicPr>
          <p:cNvPr id="4" name="图片 3">
            <a:extLst>
              <a:ext uri="{FF2B5EF4-FFF2-40B4-BE49-F238E27FC236}">
                <a16:creationId xmlns:a16="http://schemas.microsoft.com/office/drawing/2014/main" id="{CAA1D7D4-09C1-F749-A3BF-1FCE2064DEB2}"/>
              </a:ext>
            </a:extLst>
          </p:cNvPr>
          <p:cNvPicPr>
            <a:picLocks noChangeAspect="1"/>
          </p:cNvPicPr>
          <p:nvPr/>
        </p:nvPicPr>
        <p:blipFill>
          <a:blip r:embed="rId4"/>
          <a:stretch>
            <a:fillRect/>
          </a:stretch>
        </p:blipFill>
        <p:spPr>
          <a:xfrm>
            <a:off x="3681467" y="1017800"/>
            <a:ext cx="2222500" cy="3543300"/>
          </a:xfrm>
          <a:prstGeom prst="rect">
            <a:avLst/>
          </a:prstGeom>
        </p:spPr>
      </p:pic>
    </p:spTree>
    <p:extLst>
      <p:ext uri="{BB962C8B-B14F-4D97-AF65-F5344CB8AC3E}">
        <p14:creationId xmlns:p14="http://schemas.microsoft.com/office/powerpoint/2010/main" val="662717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2ADFA-C2D7-044F-9419-A9CC071935AC}"/>
              </a:ext>
            </a:extLst>
          </p:cNvPr>
          <p:cNvSpPr>
            <a:spLocks noGrp="1"/>
          </p:cNvSpPr>
          <p:nvPr>
            <p:ph type="title"/>
          </p:nvPr>
        </p:nvSpPr>
        <p:spPr/>
        <p:txBody>
          <a:bodyPr/>
          <a:lstStyle/>
          <a:p>
            <a:r>
              <a:rPr lang="en" altLang="zh-CN" sz="2800" dirty="0"/>
              <a:t>Lay out multiple widgets vertically and horizontally</a:t>
            </a:r>
            <a:endParaRPr kumimoji="1" lang="zh-CN" altLang="en-US" sz="2800" dirty="0"/>
          </a:p>
        </p:txBody>
      </p:sp>
      <p:sp>
        <p:nvSpPr>
          <p:cNvPr id="3" name="文本占位符 2">
            <a:extLst>
              <a:ext uri="{FF2B5EF4-FFF2-40B4-BE49-F238E27FC236}">
                <a16:creationId xmlns:a16="http://schemas.microsoft.com/office/drawing/2014/main" id="{B3766020-DED6-334A-8316-FABE706FB9BA}"/>
              </a:ext>
            </a:extLst>
          </p:cNvPr>
          <p:cNvSpPr>
            <a:spLocks noGrp="1"/>
          </p:cNvSpPr>
          <p:nvPr>
            <p:ph type="body" idx="1"/>
          </p:nvPr>
        </p:nvSpPr>
        <p:spPr/>
        <p:txBody>
          <a:bodyPr/>
          <a:lstStyle/>
          <a:p>
            <a:pPr marL="114300" indent="0">
              <a:buNone/>
            </a:pPr>
            <a:r>
              <a:rPr lang="en" altLang="zh-CN" dirty="0"/>
              <a:t>What's the point?</a:t>
            </a:r>
          </a:p>
          <a:p>
            <a:r>
              <a:rPr lang="en" altLang="zh-CN" dirty="0"/>
              <a:t>Row and Column are two of the most commonly used layout patterns.</a:t>
            </a:r>
          </a:p>
          <a:p>
            <a:r>
              <a:rPr lang="en" altLang="zh-CN" dirty="0"/>
              <a:t>Row and Column each take a list of child widgets.</a:t>
            </a:r>
          </a:p>
          <a:p>
            <a:r>
              <a:rPr lang="en" altLang="zh-CN" dirty="0"/>
              <a:t>A child widget can itself be a Row, Column, or other complex widget.</a:t>
            </a:r>
          </a:p>
          <a:p>
            <a:r>
              <a:rPr lang="en" altLang="zh-CN" dirty="0"/>
              <a:t>You can specify how a Row or Column aligns its children, both vertically and horizontally.</a:t>
            </a:r>
          </a:p>
          <a:p>
            <a:r>
              <a:rPr lang="en" altLang="zh-CN" dirty="0"/>
              <a:t>You can stretch or constrain specific child widgets.</a:t>
            </a:r>
          </a:p>
          <a:p>
            <a:r>
              <a:rPr lang="en" altLang="zh-CN" dirty="0"/>
              <a:t>You can specify how child widgets use the Row’s or Column’s available space.</a:t>
            </a:r>
          </a:p>
        </p:txBody>
      </p:sp>
    </p:spTree>
    <p:extLst>
      <p:ext uri="{BB962C8B-B14F-4D97-AF65-F5344CB8AC3E}">
        <p14:creationId xmlns:p14="http://schemas.microsoft.com/office/powerpoint/2010/main" val="2922561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417A6-9FEC-9045-8924-AFD1E117471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BC5EA32-5872-1144-9E37-E45424CE2980}"/>
              </a:ext>
            </a:extLst>
          </p:cNvPr>
          <p:cNvSpPr>
            <a:spLocks noGrp="1"/>
          </p:cNvSpPr>
          <p:nvPr>
            <p:ph type="body" idx="1"/>
          </p:nvPr>
        </p:nvSpPr>
        <p:spPr/>
        <p:txBody>
          <a:bodyPr/>
          <a:lstStyle/>
          <a:p>
            <a:r>
              <a:rPr lang="en" altLang="zh-CN" dirty="0"/>
              <a:t>This layout is organized as a Row. </a:t>
            </a:r>
            <a:endParaRPr kumimoji="1" lang="zh-CN" altLang="en-US" dirty="0"/>
          </a:p>
        </p:txBody>
      </p:sp>
      <p:pic>
        <p:nvPicPr>
          <p:cNvPr id="4" name="图片 3">
            <a:extLst>
              <a:ext uri="{FF2B5EF4-FFF2-40B4-BE49-F238E27FC236}">
                <a16:creationId xmlns:a16="http://schemas.microsoft.com/office/drawing/2014/main" id="{CDC04A01-D8BF-DA49-8159-18BE54414EEE}"/>
              </a:ext>
            </a:extLst>
          </p:cNvPr>
          <p:cNvPicPr>
            <a:picLocks noChangeAspect="1"/>
          </p:cNvPicPr>
          <p:nvPr/>
        </p:nvPicPr>
        <p:blipFill>
          <a:blip r:embed="rId2"/>
          <a:stretch>
            <a:fillRect/>
          </a:stretch>
        </p:blipFill>
        <p:spPr>
          <a:xfrm>
            <a:off x="894693" y="1778000"/>
            <a:ext cx="6629400" cy="3365500"/>
          </a:xfrm>
          <a:prstGeom prst="rect">
            <a:avLst/>
          </a:prstGeom>
        </p:spPr>
      </p:pic>
    </p:spTree>
    <p:extLst>
      <p:ext uri="{BB962C8B-B14F-4D97-AF65-F5344CB8AC3E}">
        <p14:creationId xmlns:p14="http://schemas.microsoft.com/office/powerpoint/2010/main" val="9318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Introduction</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dirty="0"/>
              <a:t>Flutter widgets are built using a modern framework that takes inspiration from </a:t>
            </a:r>
            <a:r>
              <a:rPr lang="en" altLang="zh-CN" dirty="0">
                <a:hlinkClick r:id="rId3"/>
              </a:rPr>
              <a:t>React</a:t>
            </a:r>
            <a:r>
              <a:rPr lang="en" altLang="zh-CN" dirty="0"/>
              <a:t>. </a:t>
            </a:r>
          </a:p>
          <a:p>
            <a:pPr marL="342900"/>
            <a:r>
              <a:rPr lang="en" altLang="zh-CN" dirty="0"/>
              <a:t>The central idea is that you build your UI out of widgets. </a:t>
            </a:r>
          </a:p>
          <a:p>
            <a:pPr marL="342900"/>
            <a:r>
              <a:rPr lang="en" altLang="zh-CN" dirty="0"/>
              <a:t>Widgets describe what their view should look like given their current configuration and state. </a:t>
            </a:r>
          </a:p>
          <a:p>
            <a:pPr marL="342900"/>
            <a:r>
              <a:rPr lang="en" altLang="zh-CN" b="1" dirty="0"/>
              <a:t>Note:</a:t>
            </a:r>
            <a:r>
              <a:rPr lang="en" altLang="zh-CN" dirty="0"/>
              <a:t> If you would like to become better acquainted with Flutter by diving into some code, check out the </a:t>
            </a:r>
            <a:r>
              <a:rPr lang="en" altLang="zh-CN" dirty="0">
                <a:hlinkClick r:id="rId4"/>
              </a:rPr>
              <a:t>basic layout codelab</a:t>
            </a:r>
            <a:r>
              <a:rPr lang="en" altLang="zh-CN" dirty="0"/>
              <a:t>, </a:t>
            </a:r>
            <a:r>
              <a:rPr lang="en" altLang="zh-CN" dirty="0">
                <a:hlinkClick r:id="rId5"/>
              </a:rPr>
              <a:t>building layouts</a:t>
            </a:r>
            <a:r>
              <a:rPr lang="en" altLang="zh-CN" dirty="0"/>
              <a:t>, and </a:t>
            </a:r>
            <a:r>
              <a:rPr lang="en" altLang="zh-CN" dirty="0">
                <a:hlinkClick r:id="rId6"/>
              </a:rPr>
              <a:t>adding interactivity to your Flutter app</a:t>
            </a:r>
            <a:r>
              <a:rPr lang="en" altLang="zh-CN" dirty="0"/>
              <a:t>.</a:t>
            </a:r>
            <a:endParaRPr dirty="0"/>
          </a:p>
        </p:txBody>
      </p:sp>
    </p:spTree>
    <p:extLst>
      <p:ext uri="{BB962C8B-B14F-4D97-AF65-F5344CB8AC3E}">
        <p14:creationId xmlns:p14="http://schemas.microsoft.com/office/powerpoint/2010/main" val="1408664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0D239-21A6-A948-9BB5-A34E1029435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834F1C2-97F7-D44C-B789-EF42F94182B1}"/>
              </a:ext>
            </a:extLst>
          </p:cNvPr>
          <p:cNvSpPr>
            <a:spLocks noGrp="1"/>
          </p:cNvSpPr>
          <p:nvPr>
            <p:ph type="body" idx="1"/>
          </p:nvPr>
        </p:nvSpPr>
        <p:spPr/>
        <p:txBody>
          <a:bodyPr/>
          <a:lstStyle/>
          <a:p>
            <a:r>
              <a:rPr lang="en" altLang="zh-CN" dirty="0"/>
              <a:t>The left column’s widget tree nests rows and columns.</a:t>
            </a:r>
            <a:endParaRPr kumimoji="1" lang="zh-CN" altLang="en-US" dirty="0"/>
          </a:p>
        </p:txBody>
      </p:sp>
      <p:pic>
        <p:nvPicPr>
          <p:cNvPr id="4" name="图片 3">
            <a:extLst>
              <a:ext uri="{FF2B5EF4-FFF2-40B4-BE49-F238E27FC236}">
                <a16:creationId xmlns:a16="http://schemas.microsoft.com/office/drawing/2014/main" id="{B1D2D6AF-D579-4A4E-AD14-2AAE29EF60D3}"/>
              </a:ext>
            </a:extLst>
          </p:cNvPr>
          <p:cNvPicPr>
            <a:picLocks noChangeAspect="1"/>
          </p:cNvPicPr>
          <p:nvPr/>
        </p:nvPicPr>
        <p:blipFill>
          <a:blip r:embed="rId2"/>
          <a:stretch>
            <a:fillRect/>
          </a:stretch>
        </p:blipFill>
        <p:spPr>
          <a:xfrm>
            <a:off x="813895" y="1914575"/>
            <a:ext cx="5829300" cy="2654300"/>
          </a:xfrm>
          <a:prstGeom prst="rect">
            <a:avLst/>
          </a:prstGeom>
        </p:spPr>
      </p:pic>
    </p:spTree>
    <p:extLst>
      <p:ext uri="{BB962C8B-B14F-4D97-AF65-F5344CB8AC3E}">
        <p14:creationId xmlns:p14="http://schemas.microsoft.com/office/powerpoint/2010/main" val="255562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80C5A-8891-214A-B57B-6A5B71E7F4F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E43A4E1-9272-464C-AF85-7BE362B6B011}"/>
              </a:ext>
            </a:extLst>
          </p:cNvPr>
          <p:cNvSpPr>
            <a:spLocks noGrp="1"/>
          </p:cNvSpPr>
          <p:nvPr>
            <p:ph type="body" idx="1"/>
          </p:nvPr>
        </p:nvSpPr>
        <p:spPr>
          <a:xfrm>
            <a:off x="311700" y="1229875"/>
            <a:ext cx="3708507" cy="3339000"/>
          </a:xfrm>
        </p:spPr>
        <p:txBody>
          <a:bodyPr/>
          <a:lstStyle/>
          <a:p>
            <a:pPr marL="114300" indent="0">
              <a:buNone/>
            </a:pPr>
            <a:r>
              <a:rPr lang="en" altLang="zh-CN" dirty="0"/>
              <a:t>Aligning widgets</a:t>
            </a:r>
          </a:p>
          <a:p>
            <a:r>
              <a:rPr lang="en" altLang="zh-CN" dirty="0"/>
              <a:t>You control how a row or column aligns its children using the </a:t>
            </a:r>
            <a:r>
              <a:rPr lang="en" altLang="zh-CN" dirty="0" err="1"/>
              <a:t>mainAxisAlignment</a:t>
            </a:r>
            <a:r>
              <a:rPr lang="en" altLang="zh-CN" dirty="0"/>
              <a:t> and </a:t>
            </a:r>
            <a:r>
              <a:rPr lang="en" altLang="zh-CN" dirty="0" err="1"/>
              <a:t>crossAxisAlignment</a:t>
            </a:r>
            <a:r>
              <a:rPr lang="en" altLang="zh-CN" dirty="0"/>
              <a:t> properties. </a:t>
            </a:r>
            <a:endParaRPr kumimoji="1" lang="zh-CN" altLang="en-US" dirty="0"/>
          </a:p>
        </p:txBody>
      </p:sp>
      <p:pic>
        <p:nvPicPr>
          <p:cNvPr id="4" name="图片 3">
            <a:extLst>
              <a:ext uri="{FF2B5EF4-FFF2-40B4-BE49-F238E27FC236}">
                <a16:creationId xmlns:a16="http://schemas.microsoft.com/office/drawing/2014/main" id="{DF0DF440-D474-9F4E-A0A7-3F48F0198849}"/>
              </a:ext>
            </a:extLst>
          </p:cNvPr>
          <p:cNvPicPr>
            <a:picLocks noChangeAspect="1"/>
          </p:cNvPicPr>
          <p:nvPr/>
        </p:nvPicPr>
        <p:blipFill>
          <a:blip r:embed="rId2"/>
          <a:stretch>
            <a:fillRect/>
          </a:stretch>
        </p:blipFill>
        <p:spPr>
          <a:xfrm>
            <a:off x="4572000" y="2212699"/>
            <a:ext cx="1828800" cy="1041400"/>
          </a:xfrm>
          <a:prstGeom prst="rect">
            <a:avLst/>
          </a:prstGeom>
        </p:spPr>
      </p:pic>
      <p:pic>
        <p:nvPicPr>
          <p:cNvPr id="5" name="图片 4">
            <a:extLst>
              <a:ext uri="{FF2B5EF4-FFF2-40B4-BE49-F238E27FC236}">
                <a16:creationId xmlns:a16="http://schemas.microsoft.com/office/drawing/2014/main" id="{809CDC23-AFE5-F34F-A409-A0CC21F7A89E}"/>
              </a:ext>
            </a:extLst>
          </p:cNvPr>
          <p:cNvPicPr>
            <a:picLocks noChangeAspect="1"/>
          </p:cNvPicPr>
          <p:nvPr/>
        </p:nvPicPr>
        <p:blipFill>
          <a:blip r:embed="rId3"/>
          <a:stretch>
            <a:fillRect/>
          </a:stretch>
        </p:blipFill>
        <p:spPr>
          <a:xfrm>
            <a:off x="7237905" y="1562100"/>
            <a:ext cx="927100" cy="2019300"/>
          </a:xfrm>
          <a:prstGeom prst="rect">
            <a:avLst/>
          </a:prstGeom>
        </p:spPr>
      </p:pic>
    </p:spTree>
    <p:extLst>
      <p:ext uri="{BB962C8B-B14F-4D97-AF65-F5344CB8AC3E}">
        <p14:creationId xmlns:p14="http://schemas.microsoft.com/office/powerpoint/2010/main" val="1929202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47D68-A63E-824C-9202-FF4CDD40F29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3DCD1A2-5C1B-2249-8995-413C804D235F}"/>
              </a:ext>
            </a:extLst>
          </p:cNvPr>
          <p:cNvSpPr>
            <a:spLocks noGrp="1"/>
          </p:cNvSpPr>
          <p:nvPr>
            <p:ph type="body" idx="1"/>
          </p:nvPr>
        </p:nvSpPr>
        <p:spPr/>
        <p:txBody>
          <a:bodyPr/>
          <a:lstStyle/>
          <a:p>
            <a:r>
              <a:rPr lang="en" altLang="zh-CN" dirty="0"/>
              <a:t>In the following example, each of the 3 images is 100 pixels wide.</a:t>
            </a:r>
          </a:p>
          <a:p>
            <a:r>
              <a:rPr lang="en" altLang="zh-CN" b="1" dirty="0"/>
              <a:t>App source:</a:t>
            </a:r>
            <a:r>
              <a:rPr lang="en" altLang="zh-CN" dirty="0"/>
              <a:t> </a:t>
            </a:r>
            <a:r>
              <a:rPr lang="en" altLang="zh-CN" dirty="0">
                <a:hlinkClick r:id="rId2"/>
              </a:rPr>
              <a:t>row_column</a:t>
            </a:r>
            <a:endParaRPr kumimoji="1" lang="zh-CN" altLang="en-US" dirty="0"/>
          </a:p>
        </p:txBody>
      </p:sp>
      <p:pic>
        <p:nvPicPr>
          <p:cNvPr id="4" name="图片 3">
            <a:extLst>
              <a:ext uri="{FF2B5EF4-FFF2-40B4-BE49-F238E27FC236}">
                <a16:creationId xmlns:a16="http://schemas.microsoft.com/office/drawing/2014/main" id="{12E16703-CCFA-3349-A582-2853ACC4391A}"/>
              </a:ext>
            </a:extLst>
          </p:cNvPr>
          <p:cNvPicPr>
            <a:picLocks noChangeAspect="1"/>
          </p:cNvPicPr>
          <p:nvPr/>
        </p:nvPicPr>
        <p:blipFill>
          <a:blip r:embed="rId3"/>
          <a:stretch>
            <a:fillRect/>
          </a:stretch>
        </p:blipFill>
        <p:spPr>
          <a:xfrm>
            <a:off x="311700" y="2571750"/>
            <a:ext cx="5626100" cy="2273300"/>
          </a:xfrm>
          <a:prstGeom prst="rect">
            <a:avLst/>
          </a:prstGeom>
        </p:spPr>
      </p:pic>
      <p:pic>
        <p:nvPicPr>
          <p:cNvPr id="5" name="图片 4">
            <a:extLst>
              <a:ext uri="{FF2B5EF4-FFF2-40B4-BE49-F238E27FC236}">
                <a16:creationId xmlns:a16="http://schemas.microsoft.com/office/drawing/2014/main" id="{0D280608-CF7E-D94B-99C3-84EBFFF49537}"/>
              </a:ext>
            </a:extLst>
          </p:cNvPr>
          <p:cNvPicPr>
            <a:picLocks noChangeAspect="1"/>
          </p:cNvPicPr>
          <p:nvPr/>
        </p:nvPicPr>
        <p:blipFill>
          <a:blip r:embed="rId4"/>
          <a:stretch>
            <a:fillRect/>
          </a:stretch>
        </p:blipFill>
        <p:spPr>
          <a:xfrm>
            <a:off x="5427717" y="3299811"/>
            <a:ext cx="3302000" cy="1003300"/>
          </a:xfrm>
          <a:prstGeom prst="rect">
            <a:avLst/>
          </a:prstGeom>
        </p:spPr>
      </p:pic>
    </p:spTree>
    <p:extLst>
      <p:ext uri="{BB962C8B-B14F-4D97-AF65-F5344CB8AC3E}">
        <p14:creationId xmlns:p14="http://schemas.microsoft.com/office/powerpoint/2010/main" val="1690378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2D7B7-5067-FB45-B365-2106F616C0C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C7F9D5B-B087-F24B-9E0C-0CE6CC83F085}"/>
              </a:ext>
            </a:extLst>
          </p:cNvPr>
          <p:cNvSpPr>
            <a:spLocks noGrp="1"/>
          </p:cNvSpPr>
          <p:nvPr>
            <p:ph type="body" idx="1"/>
          </p:nvPr>
        </p:nvSpPr>
        <p:spPr/>
        <p:txBody>
          <a:bodyPr/>
          <a:lstStyle/>
          <a:p>
            <a:r>
              <a:rPr lang="en" altLang="zh-CN" dirty="0"/>
              <a:t>The following example shows a column of 3 images, each is 100 pixels high. </a:t>
            </a:r>
            <a:endParaRPr kumimoji="1" lang="zh-CN" altLang="en-US" dirty="0"/>
          </a:p>
        </p:txBody>
      </p:sp>
      <p:pic>
        <p:nvPicPr>
          <p:cNvPr id="4" name="图片 3">
            <a:extLst>
              <a:ext uri="{FF2B5EF4-FFF2-40B4-BE49-F238E27FC236}">
                <a16:creationId xmlns:a16="http://schemas.microsoft.com/office/drawing/2014/main" id="{3EC2ECF1-3FF8-F540-AF1B-73A4E16701A3}"/>
              </a:ext>
            </a:extLst>
          </p:cNvPr>
          <p:cNvPicPr>
            <a:picLocks noChangeAspect="1"/>
          </p:cNvPicPr>
          <p:nvPr/>
        </p:nvPicPr>
        <p:blipFill>
          <a:blip r:embed="rId2"/>
          <a:stretch>
            <a:fillRect/>
          </a:stretch>
        </p:blipFill>
        <p:spPr>
          <a:xfrm>
            <a:off x="428297" y="2460200"/>
            <a:ext cx="5638800" cy="2273300"/>
          </a:xfrm>
          <a:prstGeom prst="rect">
            <a:avLst/>
          </a:prstGeom>
        </p:spPr>
      </p:pic>
      <p:pic>
        <p:nvPicPr>
          <p:cNvPr id="5" name="图片 4">
            <a:extLst>
              <a:ext uri="{FF2B5EF4-FFF2-40B4-BE49-F238E27FC236}">
                <a16:creationId xmlns:a16="http://schemas.microsoft.com/office/drawing/2014/main" id="{7CEA3EC0-B2C3-1B4E-82A2-BB18F71049A1}"/>
              </a:ext>
            </a:extLst>
          </p:cNvPr>
          <p:cNvPicPr>
            <a:picLocks noChangeAspect="1"/>
          </p:cNvPicPr>
          <p:nvPr/>
        </p:nvPicPr>
        <p:blipFill>
          <a:blip r:embed="rId3"/>
          <a:stretch>
            <a:fillRect/>
          </a:stretch>
        </p:blipFill>
        <p:spPr>
          <a:xfrm>
            <a:off x="6761436" y="1840966"/>
            <a:ext cx="1028700" cy="3263900"/>
          </a:xfrm>
          <a:prstGeom prst="rect">
            <a:avLst/>
          </a:prstGeom>
        </p:spPr>
      </p:pic>
    </p:spTree>
    <p:extLst>
      <p:ext uri="{BB962C8B-B14F-4D97-AF65-F5344CB8AC3E}">
        <p14:creationId xmlns:p14="http://schemas.microsoft.com/office/powerpoint/2010/main" val="368598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01562-80B8-F545-ABA4-6B263902580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F87EF2E-4403-A540-9DB2-0FE94B945FF2}"/>
              </a:ext>
            </a:extLst>
          </p:cNvPr>
          <p:cNvSpPr>
            <a:spLocks noGrp="1"/>
          </p:cNvSpPr>
          <p:nvPr>
            <p:ph type="body" idx="1"/>
          </p:nvPr>
        </p:nvSpPr>
        <p:spPr>
          <a:xfrm>
            <a:off x="311700" y="1229875"/>
            <a:ext cx="5316590" cy="3339000"/>
          </a:xfrm>
        </p:spPr>
        <p:txBody>
          <a:bodyPr/>
          <a:lstStyle/>
          <a:p>
            <a:pPr marL="114300" indent="0">
              <a:buNone/>
            </a:pPr>
            <a:r>
              <a:rPr lang="en" altLang="zh-CN" dirty="0"/>
              <a:t>Sizing widgets</a:t>
            </a:r>
          </a:p>
          <a:p>
            <a:r>
              <a:rPr lang="en" altLang="zh-CN" dirty="0"/>
              <a:t>When a layout is too large to fit a device, a yellow and black striped pattern appears along the affected edge. </a:t>
            </a:r>
          </a:p>
          <a:p>
            <a:r>
              <a:rPr lang="en" altLang="zh-CN" dirty="0"/>
              <a:t>Here is an </a:t>
            </a:r>
            <a:r>
              <a:rPr lang="en" altLang="zh-CN" dirty="0">
                <a:hlinkClick r:id="rId2"/>
              </a:rPr>
              <a:t>example</a:t>
            </a:r>
            <a:r>
              <a:rPr lang="en" altLang="zh-CN" dirty="0"/>
              <a:t> of a row that is too wide:</a:t>
            </a:r>
            <a:endParaRPr kumimoji="1" lang="zh-CN" altLang="en-US" dirty="0"/>
          </a:p>
        </p:txBody>
      </p:sp>
      <p:pic>
        <p:nvPicPr>
          <p:cNvPr id="4" name="图片 3">
            <a:extLst>
              <a:ext uri="{FF2B5EF4-FFF2-40B4-BE49-F238E27FC236}">
                <a16:creationId xmlns:a16="http://schemas.microsoft.com/office/drawing/2014/main" id="{75BD2E6C-B280-3F47-860E-ED07D0559B82}"/>
              </a:ext>
            </a:extLst>
          </p:cNvPr>
          <p:cNvPicPr>
            <a:picLocks noChangeAspect="1"/>
          </p:cNvPicPr>
          <p:nvPr/>
        </p:nvPicPr>
        <p:blipFill>
          <a:blip r:embed="rId3"/>
          <a:stretch>
            <a:fillRect/>
          </a:stretch>
        </p:blipFill>
        <p:spPr>
          <a:xfrm>
            <a:off x="5863897" y="1711925"/>
            <a:ext cx="2540000" cy="2374900"/>
          </a:xfrm>
          <a:prstGeom prst="rect">
            <a:avLst/>
          </a:prstGeom>
        </p:spPr>
      </p:pic>
    </p:spTree>
    <p:extLst>
      <p:ext uri="{BB962C8B-B14F-4D97-AF65-F5344CB8AC3E}">
        <p14:creationId xmlns:p14="http://schemas.microsoft.com/office/powerpoint/2010/main" val="718229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8DF51-D8E4-6B4A-81BE-7331F5EC2EB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907F61F-2A1C-D641-B5E7-9C9591AF07F9}"/>
              </a:ext>
            </a:extLst>
          </p:cNvPr>
          <p:cNvSpPr>
            <a:spLocks noGrp="1"/>
          </p:cNvSpPr>
          <p:nvPr>
            <p:ph type="body" idx="1"/>
          </p:nvPr>
        </p:nvSpPr>
        <p:spPr>
          <a:xfrm>
            <a:off x="311700" y="1229875"/>
            <a:ext cx="4796184" cy="3339000"/>
          </a:xfrm>
        </p:spPr>
        <p:txBody>
          <a:bodyPr/>
          <a:lstStyle/>
          <a:p>
            <a:r>
              <a:rPr lang="en" altLang="zh-CN" dirty="0"/>
              <a:t>Widgets can be sized to fit within a row or column by using the </a:t>
            </a:r>
            <a:r>
              <a:rPr lang="en" altLang="zh-CN" dirty="0">
                <a:hlinkClick r:id="rId2"/>
              </a:rPr>
              <a:t>Expanded</a:t>
            </a:r>
            <a:r>
              <a:rPr lang="en" altLang="zh-CN" dirty="0"/>
              <a:t> widget. </a:t>
            </a:r>
          </a:p>
          <a:p>
            <a:r>
              <a:rPr lang="en" altLang="zh-CN" b="1" dirty="0"/>
              <a:t>App source:</a:t>
            </a:r>
            <a:r>
              <a:rPr lang="en" altLang="zh-CN" dirty="0"/>
              <a:t> </a:t>
            </a:r>
            <a:r>
              <a:rPr lang="en" altLang="zh-CN" dirty="0">
                <a:hlinkClick r:id="rId3"/>
              </a:rPr>
              <a:t>sizing</a:t>
            </a:r>
            <a:endParaRPr kumimoji="1" lang="zh-CN" altLang="en-US" dirty="0"/>
          </a:p>
        </p:txBody>
      </p:sp>
      <p:pic>
        <p:nvPicPr>
          <p:cNvPr id="4" name="图片 3">
            <a:extLst>
              <a:ext uri="{FF2B5EF4-FFF2-40B4-BE49-F238E27FC236}">
                <a16:creationId xmlns:a16="http://schemas.microsoft.com/office/drawing/2014/main" id="{20009BC4-190D-D34F-9709-D9700C15D634}"/>
              </a:ext>
            </a:extLst>
          </p:cNvPr>
          <p:cNvPicPr>
            <a:picLocks noChangeAspect="1"/>
          </p:cNvPicPr>
          <p:nvPr/>
        </p:nvPicPr>
        <p:blipFill>
          <a:blip r:embed="rId4"/>
          <a:stretch>
            <a:fillRect/>
          </a:stretch>
        </p:blipFill>
        <p:spPr>
          <a:xfrm>
            <a:off x="5107884" y="291938"/>
            <a:ext cx="3845835" cy="2717362"/>
          </a:xfrm>
          <a:prstGeom prst="rect">
            <a:avLst/>
          </a:prstGeom>
        </p:spPr>
      </p:pic>
      <p:pic>
        <p:nvPicPr>
          <p:cNvPr id="5" name="图片 4">
            <a:extLst>
              <a:ext uri="{FF2B5EF4-FFF2-40B4-BE49-F238E27FC236}">
                <a16:creationId xmlns:a16="http://schemas.microsoft.com/office/drawing/2014/main" id="{26FDF501-EC69-8E48-BF7F-CFF2ECDAA903}"/>
              </a:ext>
            </a:extLst>
          </p:cNvPr>
          <p:cNvPicPr>
            <a:picLocks noChangeAspect="1"/>
          </p:cNvPicPr>
          <p:nvPr/>
        </p:nvPicPr>
        <p:blipFill>
          <a:blip r:embed="rId5"/>
          <a:stretch>
            <a:fillRect/>
          </a:stretch>
        </p:blipFill>
        <p:spPr>
          <a:xfrm>
            <a:off x="5613619" y="3259739"/>
            <a:ext cx="3340100" cy="1193800"/>
          </a:xfrm>
          <a:prstGeom prst="rect">
            <a:avLst/>
          </a:prstGeom>
        </p:spPr>
      </p:pic>
    </p:spTree>
    <p:extLst>
      <p:ext uri="{BB962C8B-B14F-4D97-AF65-F5344CB8AC3E}">
        <p14:creationId xmlns:p14="http://schemas.microsoft.com/office/powerpoint/2010/main" val="3133707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EF7A3-0E06-8749-B996-E2DFC1747AA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2AD04FF-9808-0C43-BA91-920F7EFD8432}"/>
              </a:ext>
            </a:extLst>
          </p:cNvPr>
          <p:cNvSpPr>
            <a:spLocks noGrp="1"/>
          </p:cNvSpPr>
          <p:nvPr>
            <p:ph type="body" idx="1"/>
          </p:nvPr>
        </p:nvSpPr>
        <p:spPr>
          <a:xfrm>
            <a:off x="311700" y="1229875"/>
            <a:ext cx="4883038" cy="3339000"/>
          </a:xfrm>
        </p:spPr>
        <p:txBody>
          <a:bodyPr/>
          <a:lstStyle/>
          <a:p>
            <a:r>
              <a:rPr lang="en" altLang="zh-CN" dirty="0"/>
              <a:t>Perhaps you want a widget to occupy twice as much space as its siblings. </a:t>
            </a:r>
          </a:p>
          <a:p>
            <a:r>
              <a:rPr lang="en" altLang="zh-CN" b="1" dirty="0"/>
              <a:t>App source:</a:t>
            </a:r>
            <a:r>
              <a:rPr lang="en" altLang="zh-CN" dirty="0"/>
              <a:t> </a:t>
            </a:r>
            <a:r>
              <a:rPr lang="en" altLang="zh-CN" dirty="0">
                <a:hlinkClick r:id="rId2"/>
              </a:rPr>
              <a:t>sizing</a:t>
            </a:r>
            <a:endParaRPr kumimoji="1" lang="zh-CN" altLang="en-US" dirty="0"/>
          </a:p>
        </p:txBody>
      </p:sp>
      <p:pic>
        <p:nvPicPr>
          <p:cNvPr id="4" name="图片 3">
            <a:extLst>
              <a:ext uri="{FF2B5EF4-FFF2-40B4-BE49-F238E27FC236}">
                <a16:creationId xmlns:a16="http://schemas.microsoft.com/office/drawing/2014/main" id="{687D1F9A-0846-DA46-80E0-E56832D7D914}"/>
              </a:ext>
            </a:extLst>
          </p:cNvPr>
          <p:cNvPicPr>
            <a:picLocks noChangeAspect="1"/>
          </p:cNvPicPr>
          <p:nvPr/>
        </p:nvPicPr>
        <p:blipFill>
          <a:blip r:embed="rId3"/>
          <a:stretch>
            <a:fillRect/>
          </a:stretch>
        </p:blipFill>
        <p:spPr>
          <a:xfrm>
            <a:off x="5270719" y="137339"/>
            <a:ext cx="3668329" cy="2762036"/>
          </a:xfrm>
          <a:prstGeom prst="rect">
            <a:avLst/>
          </a:prstGeom>
        </p:spPr>
      </p:pic>
      <p:pic>
        <p:nvPicPr>
          <p:cNvPr id="5" name="图片 4">
            <a:extLst>
              <a:ext uri="{FF2B5EF4-FFF2-40B4-BE49-F238E27FC236}">
                <a16:creationId xmlns:a16="http://schemas.microsoft.com/office/drawing/2014/main" id="{76F03E42-9DDD-5145-B7F0-EF46E02FA32D}"/>
              </a:ext>
            </a:extLst>
          </p:cNvPr>
          <p:cNvPicPr>
            <a:picLocks noChangeAspect="1"/>
          </p:cNvPicPr>
          <p:nvPr/>
        </p:nvPicPr>
        <p:blipFill>
          <a:blip r:embed="rId4"/>
          <a:stretch>
            <a:fillRect/>
          </a:stretch>
        </p:blipFill>
        <p:spPr>
          <a:xfrm>
            <a:off x="5447533" y="3041050"/>
            <a:ext cx="3314700" cy="1739900"/>
          </a:xfrm>
          <a:prstGeom prst="rect">
            <a:avLst/>
          </a:prstGeom>
        </p:spPr>
      </p:pic>
    </p:spTree>
    <p:extLst>
      <p:ext uri="{BB962C8B-B14F-4D97-AF65-F5344CB8AC3E}">
        <p14:creationId xmlns:p14="http://schemas.microsoft.com/office/powerpoint/2010/main" val="982860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DE66C-FC11-DD45-9DEB-E68210DC5C3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ED93E94-E533-0340-947B-B33DEFF1C6B0}"/>
              </a:ext>
            </a:extLst>
          </p:cNvPr>
          <p:cNvSpPr>
            <a:spLocks noGrp="1"/>
          </p:cNvSpPr>
          <p:nvPr>
            <p:ph type="body" idx="1"/>
          </p:nvPr>
        </p:nvSpPr>
        <p:spPr/>
        <p:txBody>
          <a:bodyPr/>
          <a:lstStyle/>
          <a:p>
            <a:pPr marL="114300" indent="0">
              <a:buNone/>
            </a:pPr>
            <a:r>
              <a:rPr lang="en" altLang="zh-CN" dirty="0"/>
              <a:t>Packing widgets</a:t>
            </a:r>
          </a:p>
          <a:p>
            <a:r>
              <a:rPr lang="en" altLang="zh-CN" dirty="0"/>
              <a:t>By default, a row or column occupies as much space along its main axis as possible, but if you want to pack the children closely together, set its </a:t>
            </a:r>
            <a:r>
              <a:rPr lang="en" altLang="zh-CN" dirty="0" err="1"/>
              <a:t>mainAxisSize</a:t>
            </a:r>
            <a:r>
              <a:rPr lang="en" altLang="zh-CN" dirty="0"/>
              <a:t> to </a:t>
            </a:r>
            <a:r>
              <a:rPr lang="en" altLang="zh-CN" dirty="0" err="1"/>
              <a:t>MainAxisSize.min</a:t>
            </a:r>
            <a:r>
              <a:rPr lang="en" altLang="zh-CN" dirty="0"/>
              <a:t>. </a:t>
            </a:r>
          </a:p>
          <a:p>
            <a:r>
              <a:rPr lang="en" altLang="zh-CN" b="1" dirty="0"/>
              <a:t>App source:</a:t>
            </a:r>
            <a:r>
              <a:rPr lang="en" altLang="zh-CN" dirty="0"/>
              <a:t> </a:t>
            </a:r>
            <a:r>
              <a:rPr lang="en" altLang="zh-CN" dirty="0">
                <a:hlinkClick r:id="rId2"/>
              </a:rPr>
              <a:t>pavlova</a:t>
            </a:r>
            <a:endParaRPr kumimoji="1" lang="zh-CN" altLang="en-US" dirty="0"/>
          </a:p>
        </p:txBody>
      </p:sp>
      <p:pic>
        <p:nvPicPr>
          <p:cNvPr id="4" name="图片 3">
            <a:extLst>
              <a:ext uri="{FF2B5EF4-FFF2-40B4-BE49-F238E27FC236}">
                <a16:creationId xmlns:a16="http://schemas.microsoft.com/office/drawing/2014/main" id="{4292BAE0-5FE8-254E-BAE8-18D93E46206B}"/>
              </a:ext>
            </a:extLst>
          </p:cNvPr>
          <p:cNvPicPr>
            <a:picLocks noChangeAspect="1"/>
          </p:cNvPicPr>
          <p:nvPr/>
        </p:nvPicPr>
        <p:blipFill>
          <a:blip r:embed="rId3"/>
          <a:stretch>
            <a:fillRect/>
          </a:stretch>
        </p:blipFill>
        <p:spPr>
          <a:xfrm>
            <a:off x="1033298" y="3183240"/>
            <a:ext cx="3341633" cy="1762972"/>
          </a:xfrm>
          <a:prstGeom prst="rect">
            <a:avLst/>
          </a:prstGeom>
        </p:spPr>
      </p:pic>
      <p:pic>
        <p:nvPicPr>
          <p:cNvPr id="5" name="图片 4">
            <a:extLst>
              <a:ext uri="{FF2B5EF4-FFF2-40B4-BE49-F238E27FC236}">
                <a16:creationId xmlns:a16="http://schemas.microsoft.com/office/drawing/2014/main" id="{A2F5E6DA-674E-F242-B202-C5A6E557EC3C}"/>
              </a:ext>
            </a:extLst>
          </p:cNvPr>
          <p:cNvPicPr>
            <a:picLocks noChangeAspect="1"/>
          </p:cNvPicPr>
          <p:nvPr/>
        </p:nvPicPr>
        <p:blipFill>
          <a:blip r:embed="rId4"/>
          <a:stretch>
            <a:fillRect/>
          </a:stretch>
        </p:blipFill>
        <p:spPr>
          <a:xfrm>
            <a:off x="4710824" y="3414617"/>
            <a:ext cx="3175000" cy="596900"/>
          </a:xfrm>
          <a:prstGeom prst="rect">
            <a:avLst/>
          </a:prstGeom>
        </p:spPr>
      </p:pic>
    </p:spTree>
    <p:extLst>
      <p:ext uri="{BB962C8B-B14F-4D97-AF65-F5344CB8AC3E}">
        <p14:creationId xmlns:p14="http://schemas.microsoft.com/office/powerpoint/2010/main" val="3895306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0839D-18F2-6040-8BF9-5EBF3502D23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D9C3ADC-EB78-4043-8FE6-BEAD73BF2E7E}"/>
              </a:ext>
            </a:extLst>
          </p:cNvPr>
          <p:cNvSpPr>
            <a:spLocks noGrp="1"/>
          </p:cNvSpPr>
          <p:nvPr>
            <p:ph type="body" idx="1"/>
          </p:nvPr>
        </p:nvSpPr>
        <p:spPr/>
        <p:txBody>
          <a:bodyPr/>
          <a:lstStyle/>
          <a:p>
            <a:pPr marL="114300" indent="0">
              <a:buNone/>
            </a:pPr>
            <a:r>
              <a:rPr lang="en" altLang="zh-CN" dirty="0"/>
              <a:t>Nesting rows and columns</a:t>
            </a:r>
          </a:p>
          <a:p>
            <a:r>
              <a:rPr lang="en" altLang="zh-CN" dirty="0"/>
              <a:t>The layout framework allows you to nest rows and columns inside of rows and columns as deeply as you need.</a:t>
            </a:r>
          </a:p>
          <a:p>
            <a:r>
              <a:rPr lang="en" altLang="zh-CN" b="1" dirty="0"/>
              <a:t>App source:</a:t>
            </a:r>
            <a:r>
              <a:rPr lang="en" altLang="zh-CN" dirty="0"/>
              <a:t> </a:t>
            </a:r>
            <a:r>
              <a:rPr lang="en" altLang="zh-CN" dirty="0">
                <a:hlinkClick r:id="rId2"/>
              </a:rPr>
              <a:t>pavlova</a:t>
            </a:r>
            <a:br>
              <a:rPr lang="en" altLang="zh-CN" dirty="0"/>
            </a:br>
            <a:endParaRPr kumimoji="1" lang="zh-CN" altLang="en-US" dirty="0"/>
          </a:p>
        </p:txBody>
      </p:sp>
      <p:pic>
        <p:nvPicPr>
          <p:cNvPr id="4" name="图片 3">
            <a:extLst>
              <a:ext uri="{FF2B5EF4-FFF2-40B4-BE49-F238E27FC236}">
                <a16:creationId xmlns:a16="http://schemas.microsoft.com/office/drawing/2014/main" id="{5D951F2E-EEA8-234D-97C1-690B7F69095F}"/>
              </a:ext>
            </a:extLst>
          </p:cNvPr>
          <p:cNvPicPr>
            <a:picLocks noChangeAspect="1"/>
          </p:cNvPicPr>
          <p:nvPr/>
        </p:nvPicPr>
        <p:blipFill>
          <a:blip r:embed="rId3"/>
          <a:stretch>
            <a:fillRect/>
          </a:stretch>
        </p:blipFill>
        <p:spPr>
          <a:xfrm>
            <a:off x="3612600" y="2457792"/>
            <a:ext cx="5219700" cy="2401986"/>
          </a:xfrm>
          <a:prstGeom prst="rect">
            <a:avLst/>
          </a:prstGeom>
        </p:spPr>
      </p:pic>
    </p:spTree>
    <p:extLst>
      <p:ext uri="{BB962C8B-B14F-4D97-AF65-F5344CB8AC3E}">
        <p14:creationId xmlns:p14="http://schemas.microsoft.com/office/powerpoint/2010/main" val="69730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6A4DD-002A-1C42-82A9-6169171BEEDC}"/>
              </a:ext>
            </a:extLst>
          </p:cNvPr>
          <p:cNvSpPr>
            <a:spLocks noGrp="1"/>
          </p:cNvSpPr>
          <p:nvPr>
            <p:ph type="title"/>
          </p:nvPr>
        </p:nvSpPr>
        <p:spPr/>
        <p:txBody>
          <a:bodyPr/>
          <a:lstStyle/>
          <a:p>
            <a:r>
              <a:rPr lang="en" altLang="zh-CN" dirty="0"/>
              <a:t>Common layout widgets</a:t>
            </a:r>
            <a:endParaRPr kumimoji="1" lang="zh-CN" altLang="en-US" dirty="0"/>
          </a:p>
        </p:txBody>
      </p:sp>
      <p:sp>
        <p:nvSpPr>
          <p:cNvPr id="3" name="文本占位符 2">
            <a:extLst>
              <a:ext uri="{FF2B5EF4-FFF2-40B4-BE49-F238E27FC236}">
                <a16:creationId xmlns:a16="http://schemas.microsoft.com/office/drawing/2014/main" id="{1AA91CE2-BC93-5945-8B17-CA23B2890881}"/>
              </a:ext>
            </a:extLst>
          </p:cNvPr>
          <p:cNvSpPr>
            <a:spLocks noGrp="1"/>
          </p:cNvSpPr>
          <p:nvPr>
            <p:ph type="body" idx="1"/>
          </p:nvPr>
        </p:nvSpPr>
        <p:spPr/>
        <p:txBody>
          <a:bodyPr/>
          <a:lstStyle/>
          <a:p>
            <a:r>
              <a:rPr lang="en" altLang="zh-CN" dirty="0"/>
              <a:t>Flutter has a rich library of layout widgets. </a:t>
            </a:r>
          </a:p>
          <a:p>
            <a:r>
              <a:rPr lang="en" altLang="zh-CN" dirty="0"/>
              <a:t>The following widgets fall into two categories: standard widgets from the </a:t>
            </a:r>
            <a:r>
              <a:rPr lang="en" altLang="zh-CN" dirty="0">
                <a:hlinkClick r:id="rId2"/>
              </a:rPr>
              <a:t>widgets library</a:t>
            </a:r>
            <a:r>
              <a:rPr lang="en" altLang="zh-CN" dirty="0"/>
              <a:t>, and specialized widgets from the </a:t>
            </a:r>
            <a:r>
              <a:rPr lang="en" altLang="zh-CN" dirty="0">
                <a:hlinkClick r:id="rId3"/>
              </a:rPr>
              <a:t>Material library</a:t>
            </a:r>
            <a:r>
              <a:rPr lang="en" altLang="zh-CN" dirty="0"/>
              <a:t>. </a:t>
            </a:r>
            <a:endParaRPr kumimoji="1" lang="zh-CN" altLang="en-US" dirty="0"/>
          </a:p>
        </p:txBody>
      </p:sp>
    </p:spTree>
    <p:extLst>
      <p:ext uri="{BB962C8B-B14F-4D97-AF65-F5344CB8AC3E}">
        <p14:creationId xmlns:p14="http://schemas.microsoft.com/office/powerpoint/2010/main" val="154404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 altLang="zh-CN" dirty="0"/>
              <a:t>Contents</a:t>
            </a:r>
            <a:endParaRPr dirty="0"/>
          </a:p>
        </p:txBody>
      </p:sp>
      <p:sp>
        <p:nvSpPr>
          <p:cNvPr id="100" name="Google Shape;100;p15"/>
          <p:cNvSpPr txBox="1">
            <a:spLocks noGrp="1"/>
          </p:cNvSpPr>
          <p:nvPr>
            <p:ph type="body" idx="1"/>
          </p:nvPr>
        </p:nvSpPr>
        <p:spPr>
          <a:xfrm>
            <a:off x="311700" y="1229875"/>
            <a:ext cx="7898400" cy="3339000"/>
          </a:xfrm>
          <a:prstGeom prst="rect">
            <a:avLst/>
          </a:prstGeom>
        </p:spPr>
        <p:txBody>
          <a:bodyPr spcFirstLastPara="1" wrap="square" lIns="91425" tIns="91425" rIns="91425" bIns="91425" anchor="t" anchorCtr="0">
            <a:noAutofit/>
          </a:bodyPr>
          <a:lstStyle/>
          <a:p>
            <a:r>
              <a:rPr lang="en" altLang="zh-CN" dirty="0">
                <a:hlinkClick r:id="rId3"/>
              </a:rPr>
              <a:t>Hello world</a:t>
            </a:r>
            <a:endParaRPr lang="en" altLang="zh-CN" dirty="0"/>
          </a:p>
          <a:p>
            <a:r>
              <a:rPr lang="en" altLang="zh-CN" dirty="0">
                <a:hlinkClick r:id="rId4"/>
              </a:rPr>
              <a:t>Basic widgets</a:t>
            </a:r>
            <a:endParaRPr lang="en" altLang="zh-CN" dirty="0"/>
          </a:p>
          <a:p>
            <a:r>
              <a:rPr lang="en" altLang="zh-CN" dirty="0">
                <a:hlinkClick r:id="rId5"/>
              </a:rPr>
              <a:t>Using Material Components</a:t>
            </a:r>
            <a:endParaRPr lang="en" altLang="zh-CN" dirty="0"/>
          </a:p>
          <a:p>
            <a:r>
              <a:rPr lang="en" altLang="zh-CN" dirty="0">
                <a:hlinkClick r:id="rId6"/>
              </a:rPr>
              <a:t>Handling gestures</a:t>
            </a:r>
            <a:endParaRPr lang="en" altLang="zh-CN" dirty="0"/>
          </a:p>
          <a:p>
            <a:r>
              <a:rPr lang="en" altLang="zh-CN" dirty="0">
                <a:hlinkClick r:id="rId7"/>
              </a:rPr>
              <a:t>Changing widgets in response to input</a:t>
            </a:r>
            <a:endParaRPr lang="en" altLang="zh-CN" dirty="0"/>
          </a:p>
          <a:p>
            <a:r>
              <a:rPr lang="en" altLang="zh-CN" dirty="0">
                <a:hlinkClick r:id="rId8"/>
              </a:rPr>
              <a:t>Bringing it all together</a:t>
            </a:r>
            <a:endParaRPr lang="en" altLang="zh-CN" dirty="0"/>
          </a:p>
          <a:p>
            <a:r>
              <a:rPr lang="en" altLang="zh-CN" dirty="0">
                <a:hlinkClick r:id="rId9"/>
              </a:rPr>
              <a:t>Responding to widget lifecycle events</a:t>
            </a:r>
            <a:endParaRPr lang="en" altLang="zh-CN" dirty="0"/>
          </a:p>
          <a:p>
            <a:r>
              <a:rPr lang="en" altLang="zh-CN" dirty="0">
                <a:hlinkClick r:id="rId10"/>
              </a:rPr>
              <a:t>Keys</a:t>
            </a:r>
            <a:endParaRPr lang="en" altLang="zh-CN" dirty="0"/>
          </a:p>
          <a:p>
            <a:r>
              <a:rPr lang="en" altLang="zh-CN" dirty="0">
                <a:hlinkClick r:id="rId11"/>
              </a:rPr>
              <a:t>Global Keys</a:t>
            </a:r>
            <a:endParaRPr lang="en" altLang="zh-CN" dirty="0"/>
          </a:p>
        </p:txBody>
      </p:sp>
    </p:spTree>
    <p:extLst>
      <p:ext uri="{BB962C8B-B14F-4D97-AF65-F5344CB8AC3E}">
        <p14:creationId xmlns:p14="http://schemas.microsoft.com/office/powerpoint/2010/main" val="707024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C2E8B-AF53-5549-91AC-638B7E01F1C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E069908-F1D1-E645-B7D8-26ACF6382934}"/>
              </a:ext>
            </a:extLst>
          </p:cNvPr>
          <p:cNvSpPr>
            <a:spLocks noGrp="1"/>
          </p:cNvSpPr>
          <p:nvPr>
            <p:ph type="body" idx="1"/>
          </p:nvPr>
        </p:nvSpPr>
        <p:spPr/>
        <p:txBody>
          <a:bodyPr/>
          <a:lstStyle/>
          <a:p>
            <a:pPr marL="114300" indent="0">
              <a:buNone/>
            </a:pPr>
            <a:r>
              <a:rPr lang="en" altLang="zh-CN" dirty="0"/>
              <a:t>Standard widgets</a:t>
            </a:r>
          </a:p>
          <a:p>
            <a:r>
              <a:rPr lang="en" altLang="zh-CN" dirty="0">
                <a:hlinkClick r:id="rId2"/>
              </a:rPr>
              <a:t>Container</a:t>
            </a:r>
            <a:r>
              <a:rPr lang="en" altLang="zh-CN" dirty="0"/>
              <a:t>: Adds padding, margins, borders, background color, or other decorations to a widget.</a:t>
            </a:r>
          </a:p>
          <a:p>
            <a:r>
              <a:rPr lang="en" altLang="zh-CN" dirty="0">
                <a:hlinkClick r:id="rId3"/>
              </a:rPr>
              <a:t>GridView</a:t>
            </a:r>
            <a:r>
              <a:rPr lang="en" altLang="zh-CN" dirty="0"/>
              <a:t>: Lays widgets out as a scrollable grid.</a:t>
            </a:r>
          </a:p>
          <a:p>
            <a:r>
              <a:rPr lang="en" altLang="zh-CN" dirty="0">
                <a:hlinkClick r:id="rId4"/>
              </a:rPr>
              <a:t>ListView</a:t>
            </a:r>
            <a:r>
              <a:rPr lang="en" altLang="zh-CN" dirty="0"/>
              <a:t>: Lays widgets out as a scrollable list.</a:t>
            </a:r>
          </a:p>
          <a:p>
            <a:r>
              <a:rPr lang="en" altLang="zh-CN" dirty="0">
                <a:hlinkClick r:id="rId5"/>
              </a:rPr>
              <a:t>Stack</a:t>
            </a:r>
            <a:r>
              <a:rPr lang="en" altLang="zh-CN" dirty="0"/>
              <a:t>: Overlaps a widget on top of another.</a:t>
            </a:r>
            <a:br>
              <a:rPr lang="en" altLang="zh-CN" dirty="0"/>
            </a:br>
            <a:endParaRPr kumimoji="1" lang="zh-CN" altLang="en-US" dirty="0"/>
          </a:p>
        </p:txBody>
      </p:sp>
    </p:spTree>
    <p:extLst>
      <p:ext uri="{BB962C8B-B14F-4D97-AF65-F5344CB8AC3E}">
        <p14:creationId xmlns:p14="http://schemas.microsoft.com/office/powerpoint/2010/main" val="679425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C2E5D-9E7E-1B4F-A386-428016DE5C1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EEE8B48-4687-8549-B426-3A33F1E63951}"/>
              </a:ext>
            </a:extLst>
          </p:cNvPr>
          <p:cNvSpPr>
            <a:spLocks noGrp="1"/>
          </p:cNvSpPr>
          <p:nvPr>
            <p:ph type="body" idx="1"/>
          </p:nvPr>
        </p:nvSpPr>
        <p:spPr/>
        <p:txBody>
          <a:bodyPr/>
          <a:lstStyle/>
          <a:p>
            <a:pPr marL="114300" indent="0">
              <a:buNone/>
            </a:pPr>
            <a:r>
              <a:rPr lang="en" altLang="zh-CN" dirty="0"/>
              <a:t>Material widgets</a:t>
            </a:r>
          </a:p>
          <a:p>
            <a:r>
              <a:rPr lang="en" altLang="zh-CN" u="sng" dirty="0">
                <a:hlinkClick r:id="rId2"/>
              </a:rPr>
              <a:t>Card</a:t>
            </a:r>
            <a:r>
              <a:rPr lang="en" altLang="zh-CN" dirty="0"/>
              <a:t>: Organizes related info into a box with rounded corners and a drop shadow.</a:t>
            </a:r>
          </a:p>
          <a:p>
            <a:r>
              <a:rPr lang="en" altLang="zh-CN" dirty="0">
                <a:hlinkClick r:id="rId3"/>
              </a:rPr>
              <a:t>ListTile</a:t>
            </a:r>
            <a:r>
              <a:rPr lang="en" altLang="zh-CN" dirty="0"/>
              <a:t>: Organizes up to 3 lines of text, and optional leading and trailing icons, into a row.</a:t>
            </a:r>
            <a:br>
              <a:rPr lang="en" altLang="zh-CN" dirty="0"/>
            </a:br>
            <a:endParaRPr kumimoji="1" lang="en-US" altLang="zh-CN" dirty="0"/>
          </a:p>
        </p:txBody>
      </p:sp>
    </p:spTree>
    <p:extLst>
      <p:ext uri="{BB962C8B-B14F-4D97-AF65-F5344CB8AC3E}">
        <p14:creationId xmlns:p14="http://schemas.microsoft.com/office/powerpoint/2010/main" val="273581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3B745-FCDE-D347-BB0B-39EEF41772DF}"/>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64AE8BDB-5E81-C246-AFB6-F6355881A4C4}"/>
              </a:ext>
            </a:extLst>
          </p:cNvPr>
          <p:cNvSpPr>
            <a:spLocks noGrp="1"/>
          </p:cNvSpPr>
          <p:nvPr>
            <p:ph type="body" idx="1"/>
          </p:nvPr>
        </p:nvSpPr>
        <p:spPr/>
        <p:txBody>
          <a:bodyPr/>
          <a:lstStyle/>
          <a:p>
            <a:pPr marL="114300" indent="0">
              <a:buNone/>
            </a:pPr>
            <a:r>
              <a:rPr lang="en" altLang="zh-CN" dirty="0"/>
              <a:t>Container</a:t>
            </a:r>
          </a:p>
          <a:p>
            <a:r>
              <a:rPr lang="en" altLang="zh-CN" dirty="0"/>
              <a:t>Add padding, margins, borders</a:t>
            </a:r>
          </a:p>
          <a:p>
            <a:r>
              <a:rPr lang="en" altLang="zh-CN" dirty="0"/>
              <a:t>Change background color or image</a:t>
            </a:r>
          </a:p>
          <a:p>
            <a:r>
              <a:rPr lang="en" altLang="zh-CN" dirty="0"/>
              <a:t>Contains a single child widget, but that child can be a Row, Column, or even the root of a widget tree</a:t>
            </a:r>
          </a:p>
        </p:txBody>
      </p:sp>
      <p:pic>
        <p:nvPicPr>
          <p:cNvPr id="4" name="图片 3">
            <a:extLst>
              <a:ext uri="{FF2B5EF4-FFF2-40B4-BE49-F238E27FC236}">
                <a16:creationId xmlns:a16="http://schemas.microsoft.com/office/drawing/2014/main" id="{BEAD2DF4-5802-B34A-B92D-2AF7AF79F0CC}"/>
              </a:ext>
            </a:extLst>
          </p:cNvPr>
          <p:cNvPicPr>
            <a:picLocks noChangeAspect="1"/>
          </p:cNvPicPr>
          <p:nvPr/>
        </p:nvPicPr>
        <p:blipFill>
          <a:blip r:embed="rId2"/>
          <a:stretch>
            <a:fillRect/>
          </a:stretch>
        </p:blipFill>
        <p:spPr>
          <a:xfrm>
            <a:off x="3889046" y="3222675"/>
            <a:ext cx="1917700" cy="1346200"/>
          </a:xfrm>
          <a:prstGeom prst="rect">
            <a:avLst/>
          </a:prstGeom>
        </p:spPr>
      </p:pic>
    </p:spTree>
    <p:extLst>
      <p:ext uri="{BB962C8B-B14F-4D97-AF65-F5344CB8AC3E}">
        <p14:creationId xmlns:p14="http://schemas.microsoft.com/office/powerpoint/2010/main" val="4053726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3FEBA-DAFC-F949-BBDB-59103C3B864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10AD923-A951-5142-BFB7-6517A5D18193}"/>
              </a:ext>
            </a:extLst>
          </p:cNvPr>
          <p:cNvSpPr>
            <a:spLocks noGrp="1"/>
          </p:cNvSpPr>
          <p:nvPr>
            <p:ph type="body" idx="1"/>
          </p:nvPr>
        </p:nvSpPr>
        <p:spPr/>
        <p:txBody>
          <a:bodyPr/>
          <a:lstStyle/>
          <a:p>
            <a:pPr marL="114300" indent="0">
              <a:buNone/>
            </a:pPr>
            <a:r>
              <a:rPr lang="en" altLang="zh-CN" dirty="0"/>
              <a:t>Examples (Container)</a:t>
            </a:r>
          </a:p>
          <a:p>
            <a:r>
              <a:rPr lang="en" altLang="zh-CN" b="1" dirty="0"/>
              <a:t>App source:</a:t>
            </a:r>
            <a:r>
              <a:rPr lang="en" altLang="zh-CN" dirty="0"/>
              <a:t> </a:t>
            </a:r>
            <a:r>
              <a:rPr lang="en" altLang="zh-CN" dirty="0">
                <a:hlinkClick r:id="rId2"/>
              </a:rPr>
              <a:t>container</a:t>
            </a:r>
            <a:endParaRPr lang="en" altLang="zh-CN" dirty="0"/>
          </a:p>
          <a:p>
            <a:br>
              <a:rPr lang="en" altLang="zh-CN" dirty="0"/>
            </a:br>
            <a:endParaRPr lang="en" altLang="zh-CN" dirty="0"/>
          </a:p>
          <a:p>
            <a:endParaRPr kumimoji="1" lang="zh-CN" altLang="en-US" dirty="0"/>
          </a:p>
        </p:txBody>
      </p:sp>
      <p:pic>
        <p:nvPicPr>
          <p:cNvPr id="4" name="图片 3">
            <a:extLst>
              <a:ext uri="{FF2B5EF4-FFF2-40B4-BE49-F238E27FC236}">
                <a16:creationId xmlns:a16="http://schemas.microsoft.com/office/drawing/2014/main" id="{FCC3CBBA-8FC2-9341-94A6-0F721DE86017}"/>
              </a:ext>
            </a:extLst>
          </p:cNvPr>
          <p:cNvPicPr>
            <a:picLocks noChangeAspect="1"/>
          </p:cNvPicPr>
          <p:nvPr/>
        </p:nvPicPr>
        <p:blipFill>
          <a:blip r:embed="rId3"/>
          <a:stretch>
            <a:fillRect/>
          </a:stretch>
        </p:blipFill>
        <p:spPr>
          <a:xfrm>
            <a:off x="0" y="2074947"/>
            <a:ext cx="9144000" cy="2995834"/>
          </a:xfrm>
          <a:prstGeom prst="rect">
            <a:avLst/>
          </a:prstGeom>
        </p:spPr>
      </p:pic>
    </p:spTree>
    <p:extLst>
      <p:ext uri="{BB962C8B-B14F-4D97-AF65-F5344CB8AC3E}">
        <p14:creationId xmlns:p14="http://schemas.microsoft.com/office/powerpoint/2010/main" val="3002517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6A778-B246-4C43-B5E5-A00D9F6CAF5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E50FE14-023B-CD43-888D-B2DAD58248F0}"/>
              </a:ext>
            </a:extLst>
          </p:cNvPr>
          <p:cNvSpPr>
            <a:spLocks noGrp="1"/>
          </p:cNvSpPr>
          <p:nvPr>
            <p:ph type="body" idx="1"/>
          </p:nvPr>
        </p:nvSpPr>
        <p:spPr/>
        <p:txBody>
          <a:bodyPr/>
          <a:lstStyle/>
          <a:p>
            <a:pPr marL="114300" indent="0">
              <a:buNone/>
            </a:pPr>
            <a:r>
              <a:rPr lang="en" altLang="zh-CN" dirty="0" err="1"/>
              <a:t>GridView</a:t>
            </a:r>
            <a:endParaRPr lang="en" altLang="zh-CN" dirty="0"/>
          </a:p>
          <a:p>
            <a:r>
              <a:rPr lang="en" altLang="zh-CN" dirty="0"/>
              <a:t>Lays widgets out in a grid</a:t>
            </a:r>
          </a:p>
          <a:p>
            <a:r>
              <a:rPr lang="en" altLang="zh-CN" dirty="0"/>
              <a:t>Detects when the column content exceeds the render box and automatically provides scrolling</a:t>
            </a:r>
          </a:p>
          <a:p>
            <a:r>
              <a:rPr lang="en" altLang="zh-CN" dirty="0"/>
              <a:t>Build your own custom grid, or use one of the provided grids:</a:t>
            </a:r>
          </a:p>
          <a:p>
            <a:pPr lvl="1"/>
            <a:r>
              <a:rPr lang="en" altLang="zh-CN" dirty="0" err="1"/>
              <a:t>GridView.count</a:t>
            </a:r>
            <a:r>
              <a:rPr lang="en" altLang="zh-CN" dirty="0"/>
              <a:t> allows you to specify the number of columns</a:t>
            </a:r>
          </a:p>
          <a:p>
            <a:pPr lvl="1"/>
            <a:r>
              <a:rPr lang="en" altLang="zh-CN" dirty="0" err="1"/>
              <a:t>GridView.extent</a:t>
            </a:r>
            <a:r>
              <a:rPr lang="en" altLang="zh-CN" dirty="0"/>
              <a:t> allows you to specify the maximum pixel width of a tile</a:t>
            </a:r>
          </a:p>
          <a:p>
            <a:endParaRPr kumimoji="1" lang="zh-CN" altLang="en-US" dirty="0"/>
          </a:p>
        </p:txBody>
      </p:sp>
    </p:spTree>
    <p:extLst>
      <p:ext uri="{BB962C8B-B14F-4D97-AF65-F5344CB8AC3E}">
        <p14:creationId xmlns:p14="http://schemas.microsoft.com/office/powerpoint/2010/main" val="1875515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22A2C-3050-6248-8C80-4E2F87B013C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EFDF32A-1CF7-7049-A61D-93C902CA125A}"/>
              </a:ext>
            </a:extLst>
          </p:cNvPr>
          <p:cNvSpPr>
            <a:spLocks noGrp="1"/>
          </p:cNvSpPr>
          <p:nvPr>
            <p:ph type="body" idx="1"/>
          </p:nvPr>
        </p:nvSpPr>
        <p:spPr>
          <a:xfrm>
            <a:off x="311700" y="1229875"/>
            <a:ext cx="2958936" cy="3339000"/>
          </a:xfrm>
        </p:spPr>
        <p:txBody>
          <a:bodyPr/>
          <a:lstStyle/>
          <a:p>
            <a:pPr marL="114300" indent="0">
              <a:buNone/>
            </a:pPr>
            <a:r>
              <a:rPr lang="en" altLang="zh-CN" dirty="0"/>
              <a:t>Examples (</a:t>
            </a:r>
            <a:r>
              <a:rPr lang="en" altLang="zh-CN" dirty="0" err="1"/>
              <a:t>GridView</a:t>
            </a:r>
            <a:r>
              <a:rPr lang="en" altLang="zh-CN" dirty="0"/>
              <a:t>)</a:t>
            </a:r>
          </a:p>
          <a:p>
            <a:r>
              <a:rPr lang="en" altLang="zh-CN" sz="1600" b="1" dirty="0"/>
              <a:t>App source:</a:t>
            </a:r>
            <a:r>
              <a:rPr lang="en" altLang="zh-CN" sz="1600" dirty="0"/>
              <a:t> </a:t>
            </a:r>
            <a:r>
              <a:rPr lang="en" altLang="zh-CN" sz="1600" dirty="0">
                <a:hlinkClick r:id="rId2"/>
              </a:rPr>
              <a:t>grid_and_list</a:t>
            </a:r>
            <a:endParaRPr lang="en" altLang="zh-CN" sz="1600" dirty="0"/>
          </a:p>
          <a:p>
            <a:r>
              <a:rPr lang="en" altLang="zh-CN" sz="1600" b="1" dirty="0"/>
              <a:t>Dart code:</a:t>
            </a:r>
            <a:r>
              <a:rPr lang="en" altLang="zh-CN" sz="1600" dirty="0"/>
              <a:t> </a:t>
            </a:r>
            <a:r>
              <a:rPr lang="en" altLang="zh-CN" sz="1600" dirty="0">
                <a:hlinkClick r:id="rId3"/>
              </a:rPr>
              <a:t>grid_list_demo.dart</a:t>
            </a:r>
            <a:r>
              <a:rPr lang="en" altLang="zh-CN" sz="1600" dirty="0"/>
              <a:t> from the </a:t>
            </a:r>
            <a:r>
              <a:rPr lang="en" altLang="zh-CN" sz="1600" dirty="0">
                <a:hlinkClick r:id="rId4"/>
              </a:rPr>
              <a:t>Flutter Gallery</a:t>
            </a:r>
            <a:endParaRPr kumimoji="1" lang="en-US" altLang="zh-CN" sz="1600" dirty="0"/>
          </a:p>
        </p:txBody>
      </p:sp>
      <p:pic>
        <p:nvPicPr>
          <p:cNvPr id="4" name="图片 3">
            <a:extLst>
              <a:ext uri="{FF2B5EF4-FFF2-40B4-BE49-F238E27FC236}">
                <a16:creationId xmlns:a16="http://schemas.microsoft.com/office/drawing/2014/main" id="{4C224B84-AA25-FC40-913F-0475CACD8C85}"/>
              </a:ext>
            </a:extLst>
          </p:cNvPr>
          <p:cNvPicPr>
            <a:picLocks noChangeAspect="1"/>
          </p:cNvPicPr>
          <p:nvPr/>
        </p:nvPicPr>
        <p:blipFill>
          <a:blip r:embed="rId5"/>
          <a:stretch>
            <a:fillRect/>
          </a:stretch>
        </p:blipFill>
        <p:spPr>
          <a:xfrm>
            <a:off x="3270636" y="457103"/>
            <a:ext cx="5873364" cy="4276397"/>
          </a:xfrm>
          <a:prstGeom prst="rect">
            <a:avLst/>
          </a:prstGeom>
        </p:spPr>
      </p:pic>
    </p:spTree>
    <p:extLst>
      <p:ext uri="{BB962C8B-B14F-4D97-AF65-F5344CB8AC3E}">
        <p14:creationId xmlns:p14="http://schemas.microsoft.com/office/powerpoint/2010/main" val="1261519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D523-26DE-E946-B59A-B424A54ABF8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BA79EBB-A18C-094B-892E-E701ADBAC0A5}"/>
              </a:ext>
            </a:extLst>
          </p:cNvPr>
          <p:cNvSpPr>
            <a:spLocks noGrp="1"/>
          </p:cNvSpPr>
          <p:nvPr>
            <p:ph type="body" idx="1"/>
          </p:nvPr>
        </p:nvSpPr>
        <p:spPr/>
        <p:txBody>
          <a:bodyPr/>
          <a:lstStyle/>
          <a:p>
            <a:pPr marL="114300" indent="0">
              <a:buNone/>
            </a:pPr>
            <a:r>
              <a:rPr lang="en" altLang="zh-CN" dirty="0" err="1"/>
              <a:t>ListView</a:t>
            </a:r>
            <a:endParaRPr lang="en" altLang="zh-CN" dirty="0"/>
          </a:p>
          <a:p>
            <a:r>
              <a:rPr lang="en" altLang="zh-CN" dirty="0"/>
              <a:t>A specialized </a:t>
            </a:r>
            <a:r>
              <a:rPr lang="en" altLang="zh-CN" dirty="0">
                <a:hlinkClick r:id="rId2"/>
              </a:rPr>
              <a:t>Column</a:t>
            </a:r>
            <a:r>
              <a:rPr lang="en" altLang="zh-CN" dirty="0"/>
              <a:t> for organizing a list of boxes</a:t>
            </a:r>
          </a:p>
          <a:p>
            <a:r>
              <a:rPr lang="en" altLang="zh-CN" dirty="0"/>
              <a:t>Can be laid out horizontally or vertically</a:t>
            </a:r>
          </a:p>
          <a:p>
            <a:r>
              <a:rPr lang="en" altLang="zh-CN" dirty="0"/>
              <a:t>Detects when its content won’t fit and provides scrolling</a:t>
            </a:r>
          </a:p>
          <a:p>
            <a:r>
              <a:rPr lang="en" altLang="zh-CN" dirty="0"/>
              <a:t>Less configurable than Column, but easier to use and supports scrolling</a:t>
            </a:r>
          </a:p>
          <a:p>
            <a:endParaRPr kumimoji="1" lang="zh-CN" altLang="en-US" dirty="0"/>
          </a:p>
        </p:txBody>
      </p:sp>
    </p:spTree>
    <p:extLst>
      <p:ext uri="{BB962C8B-B14F-4D97-AF65-F5344CB8AC3E}">
        <p14:creationId xmlns:p14="http://schemas.microsoft.com/office/powerpoint/2010/main" val="2431106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58BC3-7811-EC4F-9F94-444E59120BB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37D4E73-5DCB-A747-B677-A73B3A72CA33}"/>
              </a:ext>
            </a:extLst>
          </p:cNvPr>
          <p:cNvSpPr>
            <a:spLocks noGrp="1"/>
          </p:cNvSpPr>
          <p:nvPr>
            <p:ph type="body" idx="1"/>
          </p:nvPr>
        </p:nvSpPr>
        <p:spPr>
          <a:xfrm>
            <a:off x="311699" y="1229875"/>
            <a:ext cx="3093653" cy="3339000"/>
          </a:xfrm>
        </p:spPr>
        <p:txBody>
          <a:bodyPr/>
          <a:lstStyle/>
          <a:p>
            <a:pPr marL="114300" indent="0">
              <a:buNone/>
            </a:pPr>
            <a:r>
              <a:rPr lang="en" altLang="zh-CN" dirty="0"/>
              <a:t>Examples (</a:t>
            </a:r>
            <a:r>
              <a:rPr lang="en" altLang="zh-CN" dirty="0" err="1"/>
              <a:t>ListView</a:t>
            </a:r>
            <a:r>
              <a:rPr lang="en" altLang="zh-CN" dirty="0"/>
              <a:t>)</a:t>
            </a:r>
          </a:p>
          <a:p>
            <a:r>
              <a:rPr lang="en" altLang="zh-CN" sz="1800" b="1" dirty="0"/>
              <a:t>App source:</a:t>
            </a:r>
            <a:r>
              <a:rPr lang="en" altLang="zh-CN" sz="1800" dirty="0"/>
              <a:t> </a:t>
            </a:r>
            <a:r>
              <a:rPr lang="en" altLang="zh-CN" sz="1800" dirty="0">
                <a:hlinkClick r:id="rId2"/>
              </a:rPr>
              <a:t>grid_and_list</a:t>
            </a:r>
            <a:endParaRPr lang="en" altLang="zh-CN" sz="1800" dirty="0"/>
          </a:p>
          <a:p>
            <a:r>
              <a:rPr lang="en" altLang="zh-CN" sz="1800" b="1" dirty="0"/>
              <a:t>Dart code:</a:t>
            </a:r>
            <a:r>
              <a:rPr lang="en" altLang="zh-CN" sz="1800" dirty="0"/>
              <a:t> </a:t>
            </a:r>
            <a:r>
              <a:rPr lang="en" altLang="zh-CN" sz="1800" dirty="0">
                <a:hlinkClick r:id="rId3"/>
              </a:rPr>
              <a:t>colors_demo.dart</a:t>
            </a:r>
            <a:r>
              <a:rPr lang="en" altLang="zh-CN" sz="1800" dirty="0"/>
              <a:t> from the </a:t>
            </a:r>
            <a:r>
              <a:rPr lang="en" altLang="zh-CN" sz="1800" dirty="0">
                <a:hlinkClick r:id="rId4"/>
              </a:rPr>
              <a:t>Flutter Gallery</a:t>
            </a:r>
            <a:endParaRPr kumimoji="1" lang="zh-CN" altLang="en-US" sz="1800" dirty="0"/>
          </a:p>
        </p:txBody>
      </p:sp>
      <p:pic>
        <p:nvPicPr>
          <p:cNvPr id="5" name="图片 4">
            <a:extLst>
              <a:ext uri="{FF2B5EF4-FFF2-40B4-BE49-F238E27FC236}">
                <a16:creationId xmlns:a16="http://schemas.microsoft.com/office/drawing/2014/main" id="{6C6EF6C8-2C49-B842-B795-CD5BAF5C7C39}"/>
              </a:ext>
            </a:extLst>
          </p:cNvPr>
          <p:cNvPicPr>
            <a:picLocks noChangeAspect="1"/>
          </p:cNvPicPr>
          <p:nvPr/>
        </p:nvPicPr>
        <p:blipFill>
          <a:blip r:embed="rId5"/>
          <a:stretch>
            <a:fillRect/>
          </a:stretch>
        </p:blipFill>
        <p:spPr>
          <a:xfrm>
            <a:off x="3649717" y="876494"/>
            <a:ext cx="5393537" cy="3857006"/>
          </a:xfrm>
          <a:prstGeom prst="rect">
            <a:avLst/>
          </a:prstGeom>
        </p:spPr>
      </p:pic>
    </p:spTree>
    <p:extLst>
      <p:ext uri="{BB962C8B-B14F-4D97-AF65-F5344CB8AC3E}">
        <p14:creationId xmlns:p14="http://schemas.microsoft.com/office/powerpoint/2010/main" val="2560093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01019-8A2D-FA4C-B5E4-419E6C999AB4}"/>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D63AA3D-B1C0-444D-99F0-D0CC98F1DC69}"/>
              </a:ext>
            </a:extLst>
          </p:cNvPr>
          <p:cNvSpPr>
            <a:spLocks noGrp="1"/>
          </p:cNvSpPr>
          <p:nvPr>
            <p:ph type="body" idx="1"/>
          </p:nvPr>
        </p:nvSpPr>
        <p:spPr/>
        <p:txBody>
          <a:bodyPr/>
          <a:lstStyle/>
          <a:p>
            <a:pPr marL="114300" indent="0">
              <a:buNone/>
            </a:pPr>
            <a:r>
              <a:rPr lang="en" altLang="zh-CN" dirty="0"/>
              <a:t>Stack</a:t>
            </a:r>
          </a:p>
          <a:p>
            <a:r>
              <a:rPr lang="en" altLang="zh-CN" dirty="0"/>
              <a:t>Use for widgets that overlap another widget</a:t>
            </a:r>
          </a:p>
          <a:p>
            <a:r>
              <a:rPr lang="en" altLang="zh-CN" dirty="0"/>
              <a:t>The first widget in the list of children is the base widget; subsequent children are overlaid on top of that base widget</a:t>
            </a:r>
          </a:p>
          <a:p>
            <a:r>
              <a:rPr lang="en" altLang="zh-CN" dirty="0"/>
              <a:t>A Stack’s content can’t scroll</a:t>
            </a:r>
          </a:p>
          <a:p>
            <a:r>
              <a:rPr lang="en" altLang="zh-CN" dirty="0"/>
              <a:t>You can choose to clip children that exceed the render box</a:t>
            </a:r>
          </a:p>
          <a:p>
            <a:endParaRPr kumimoji="1" lang="zh-CN" altLang="en-US" dirty="0"/>
          </a:p>
        </p:txBody>
      </p:sp>
    </p:spTree>
    <p:extLst>
      <p:ext uri="{BB962C8B-B14F-4D97-AF65-F5344CB8AC3E}">
        <p14:creationId xmlns:p14="http://schemas.microsoft.com/office/powerpoint/2010/main" val="1253313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42C91-7E67-5646-8291-B53BB75C95A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B529CA72-286B-F947-885C-B76397126B4E}"/>
              </a:ext>
            </a:extLst>
          </p:cNvPr>
          <p:cNvSpPr>
            <a:spLocks noGrp="1"/>
          </p:cNvSpPr>
          <p:nvPr>
            <p:ph type="body" idx="1"/>
          </p:nvPr>
        </p:nvSpPr>
        <p:spPr>
          <a:xfrm>
            <a:off x="311700" y="1229875"/>
            <a:ext cx="8520600" cy="3339000"/>
          </a:xfrm>
        </p:spPr>
        <p:txBody>
          <a:bodyPr/>
          <a:lstStyle/>
          <a:p>
            <a:pPr marL="114300" indent="0">
              <a:buNone/>
            </a:pPr>
            <a:r>
              <a:rPr lang="en" altLang="zh-CN" dirty="0"/>
              <a:t>Examples (Stack)</a:t>
            </a:r>
          </a:p>
          <a:p>
            <a:r>
              <a:rPr lang="en" altLang="zh-CN" b="1" dirty="0"/>
              <a:t>App source:</a:t>
            </a:r>
            <a:r>
              <a:rPr lang="en" altLang="zh-CN" dirty="0"/>
              <a:t> </a:t>
            </a:r>
            <a:r>
              <a:rPr lang="en" altLang="zh-CN" dirty="0">
                <a:hlinkClick r:id="rId2"/>
              </a:rPr>
              <a:t>card_and_stack</a:t>
            </a:r>
            <a:endParaRPr lang="en" altLang="zh-CN" dirty="0"/>
          </a:p>
          <a:p>
            <a:r>
              <a:rPr lang="en" altLang="zh-CN" b="1" dirty="0"/>
              <a:t>Dart code:</a:t>
            </a:r>
            <a:r>
              <a:rPr lang="en" altLang="zh-CN" dirty="0"/>
              <a:t> </a:t>
            </a:r>
            <a:r>
              <a:rPr lang="en" altLang="zh-CN" dirty="0">
                <a:hlinkClick r:id="rId3"/>
              </a:rPr>
              <a:t>contacts_demo.dart</a:t>
            </a:r>
            <a:r>
              <a:rPr lang="en" altLang="zh-CN" dirty="0"/>
              <a:t> from the </a:t>
            </a:r>
            <a:r>
              <a:rPr lang="en" altLang="zh-CN" dirty="0">
                <a:hlinkClick r:id="rId4"/>
              </a:rPr>
              <a:t>Flutter Gallery</a:t>
            </a:r>
            <a:endParaRPr kumimoji="1" lang="zh-CN" altLang="en-US" dirty="0"/>
          </a:p>
        </p:txBody>
      </p:sp>
      <p:pic>
        <p:nvPicPr>
          <p:cNvPr id="4" name="图片 3">
            <a:extLst>
              <a:ext uri="{FF2B5EF4-FFF2-40B4-BE49-F238E27FC236}">
                <a16:creationId xmlns:a16="http://schemas.microsoft.com/office/drawing/2014/main" id="{61A4AD44-089C-7D49-B4C0-ECF5CE12BE40}"/>
              </a:ext>
            </a:extLst>
          </p:cNvPr>
          <p:cNvPicPr>
            <a:picLocks noChangeAspect="1"/>
          </p:cNvPicPr>
          <p:nvPr/>
        </p:nvPicPr>
        <p:blipFill>
          <a:blip r:embed="rId5"/>
          <a:stretch>
            <a:fillRect/>
          </a:stretch>
        </p:blipFill>
        <p:spPr>
          <a:xfrm>
            <a:off x="1156478" y="2571750"/>
            <a:ext cx="5599046" cy="2331321"/>
          </a:xfrm>
          <a:prstGeom prst="rect">
            <a:avLst/>
          </a:prstGeom>
        </p:spPr>
      </p:pic>
    </p:spTree>
    <p:extLst>
      <p:ext uri="{BB962C8B-B14F-4D97-AF65-F5344CB8AC3E}">
        <p14:creationId xmlns:p14="http://schemas.microsoft.com/office/powerpoint/2010/main" val="167831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Hello world</a:t>
            </a:r>
          </a:p>
        </p:txBody>
      </p:sp>
      <p:sp>
        <p:nvSpPr>
          <p:cNvPr id="93" name="Google Shape;93;p14"/>
          <p:cNvSpPr txBox="1">
            <a:spLocks noGrp="1"/>
          </p:cNvSpPr>
          <p:nvPr>
            <p:ph type="body" idx="1"/>
          </p:nvPr>
        </p:nvSpPr>
        <p:spPr>
          <a:xfrm>
            <a:off x="311700" y="1229875"/>
            <a:ext cx="4506198" cy="3339000"/>
          </a:xfrm>
          <a:prstGeom prst="rect">
            <a:avLst/>
          </a:prstGeom>
        </p:spPr>
        <p:txBody>
          <a:bodyPr spcFirstLastPara="1" wrap="square" lIns="91425" tIns="91425" rIns="91425" bIns="91425" anchor="t" anchorCtr="0">
            <a:noAutofit/>
          </a:bodyPr>
          <a:lstStyle/>
          <a:p>
            <a:pPr marL="342900"/>
            <a:r>
              <a:rPr lang="en" altLang="zh-CN" dirty="0"/>
              <a:t>The minimal Flutter app simply calls the </a:t>
            </a:r>
            <a:r>
              <a:rPr lang="en" altLang="zh-CN" dirty="0">
                <a:hlinkClick r:id="rId3"/>
              </a:rPr>
              <a:t>runApp()</a:t>
            </a:r>
            <a:r>
              <a:rPr lang="en" altLang="zh-CN" dirty="0"/>
              <a:t> function with a widget:</a:t>
            </a:r>
          </a:p>
          <a:p>
            <a:pPr marL="800100" lvl="1"/>
            <a:r>
              <a:rPr lang="en" altLang="zh-CN" dirty="0"/>
              <a:t>The </a:t>
            </a:r>
            <a:r>
              <a:rPr lang="en" altLang="zh-CN" dirty="0" err="1"/>
              <a:t>runApp</a:t>
            </a:r>
            <a:r>
              <a:rPr lang="en" altLang="zh-CN" dirty="0"/>
              <a:t>() function takes the given </a:t>
            </a:r>
            <a:r>
              <a:rPr lang="en" altLang="zh-CN" dirty="0">
                <a:hlinkClick r:id="rId4"/>
              </a:rPr>
              <a:t>Widget</a:t>
            </a:r>
            <a:r>
              <a:rPr lang="en" altLang="zh-CN" dirty="0"/>
              <a:t> and makes it the root of the widget tree. </a:t>
            </a:r>
          </a:p>
          <a:p>
            <a:pPr marL="800100" lvl="1"/>
            <a:r>
              <a:rPr lang="en" altLang="zh-CN" dirty="0"/>
              <a:t>In this example, the widget tree consists of two widgets, the </a:t>
            </a:r>
            <a:r>
              <a:rPr lang="en" altLang="zh-CN" dirty="0">
                <a:hlinkClick r:id="rId5"/>
              </a:rPr>
              <a:t>Center</a:t>
            </a:r>
            <a:r>
              <a:rPr lang="en" altLang="zh-CN" dirty="0"/>
              <a:t> widget and its child, the </a:t>
            </a:r>
            <a:r>
              <a:rPr lang="en" altLang="zh-CN" dirty="0">
                <a:hlinkClick r:id="rId6"/>
              </a:rPr>
              <a:t>Text</a:t>
            </a:r>
            <a:r>
              <a:rPr lang="en" altLang="zh-CN" dirty="0"/>
              <a:t> widget. </a:t>
            </a:r>
            <a:endParaRPr dirty="0"/>
          </a:p>
        </p:txBody>
      </p:sp>
      <p:pic>
        <p:nvPicPr>
          <p:cNvPr id="3" name="图片 2">
            <a:extLst>
              <a:ext uri="{FF2B5EF4-FFF2-40B4-BE49-F238E27FC236}">
                <a16:creationId xmlns:a16="http://schemas.microsoft.com/office/drawing/2014/main" id="{C74553B3-3959-7B48-8915-250C818061CD}"/>
              </a:ext>
            </a:extLst>
          </p:cNvPr>
          <p:cNvPicPr>
            <a:picLocks noChangeAspect="1"/>
          </p:cNvPicPr>
          <p:nvPr/>
        </p:nvPicPr>
        <p:blipFill>
          <a:blip r:embed="rId7"/>
          <a:stretch>
            <a:fillRect/>
          </a:stretch>
        </p:blipFill>
        <p:spPr>
          <a:xfrm>
            <a:off x="4715423" y="1439179"/>
            <a:ext cx="4326102" cy="2920391"/>
          </a:xfrm>
          <a:prstGeom prst="rect">
            <a:avLst/>
          </a:prstGeom>
        </p:spPr>
      </p:pic>
    </p:spTree>
    <p:extLst>
      <p:ext uri="{BB962C8B-B14F-4D97-AF65-F5344CB8AC3E}">
        <p14:creationId xmlns:p14="http://schemas.microsoft.com/office/powerpoint/2010/main" val="2110066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A7E65-EA35-DB4E-AA4A-5DAD05EDA50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F65B66D-9825-A846-9360-C2CEF7F3C997}"/>
              </a:ext>
            </a:extLst>
          </p:cNvPr>
          <p:cNvSpPr>
            <a:spLocks noGrp="1"/>
          </p:cNvSpPr>
          <p:nvPr>
            <p:ph type="body" idx="1"/>
          </p:nvPr>
        </p:nvSpPr>
        <p:spPr/>
        <p:txBody>
          <a:bodyPr/>
          <a:lstStyle/>
          <a:p>
            <a:pPr marL="114300" indent="0">
              <a:buNone/>
            </a:pPr>
            <a:r>
              <a:rPr lang="en" altLang="zh-CN" dirty="0"/>
              <a:t>Card</a:t>
            </a:r>
          </a:p>
          <a:p>
            <a:r>
              <a:rPr lang="en" altLang="zh-CN" dirty="0"/>
              <a:t>Implements a </a:t>
            </a:r>
            <a:r>
              <a:rPr lang="en" altLang="zh-CN" dirty="0">
                <a:hlinkClick r:id="rId2"/>
              </a:rPr>
              <a:t>Material card</a:t>
            </a:r>
            <a:endParaRPr lang="en" altLang="zh-CN" dirty="0"/>
          </a:p>
          <a:p>
            <a:r>
              <a:rPr lang="en" altLang="zh-CN" dirty="0"/>
              <a:t>Used for presenting related nuggets of information</a:t>
            </a:r>
          </a:p>
          <a:p>
            <a:r>
              <a:rPr lang="en" altLang="zh-CN" dirty="0"/>
              <a:t>Accepts a single child, but that child can be a Row, Column, or other widget that holds a list of children</a:t>
            </a:r>
          </a:p>
          <a:p>
            <a:r>
              <a:rPr lang="en" altLang="zh-CN" dirty="0"/>
              <a:t>Displayed with rounded corners and a drop shadow</a:t>
            </a:r>
          </a:p>
          <a:p>
            <a:r>
              <a:rPr lang="en" altLang="zh-CN" dirty="0"/>
              <a:t>A Card’s content can’t scroll</a:t>
            </a:r>
          </a:p>
          <a:p>
            <a:r>
              <a:rPr lang="en" altLang="zh-CN" dirty="0"/>
              <a:t>From the </a:t>
            </a:r>
            <a:r>
              <a:rPr lang="en" altLang="zh-CN" dirty="0">
                <a:hlinkClick r:id="rId3"/>
              </a:rPr>
              <a:t>Material library</a:t>
            </a:r>
            <a:endParaRPr lang="en" altLang="zh-CN" dirty="0"/>
          </a:p>
          <a:p>
            <a:endParaRPr kumimoji="1" lang="zh-CN" altLang="en-US" dirty="0"/>
          </a:p>
        </p:txBody>
      </p:sp>
    </p:spTree>
    <p:extLst>
      <p:ext uri="{BB962C8B-B14F-4D97-AF65-F5344CB8AC3E}">
        <p14:creationId xmlns:p14="http://schemas.microsoft.com/office/powerpoint/2010/main" val="1582772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CCFD-2F29-8046-8258-8A442D00BEC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36D1193-4661-684F-81D1-68AE4ED40F1C}"/>
              </a:ext>
            </a:extLst>
          </p:cNvPr>
          <p:cNvSpPr>
            <a:spLocks noGrp="1"/>
          </p:cNvSpPr>
          <p:nvPr>
            <p:ph type="body" idx="1"/>
          </p:nvPr>
        </p:nvSpPr>
        <p:spPr/>
        <p:txBody>
          <a:bodyPr/>
          <a:lstStyle/>
          <a:p>
            <a:pPr marL="114300" indent="0">
              <a:buNone/>
            </a:pPr>
            <a:r>
              <a:rPr lang="en" altLang="zh-CN" dirty="0"/>
              <a:t>Examples (Card)</a:t>
            </a:r>
          </a:p>
          <a:p>
            <a:r>
              <a:rPr lang="en" altLang="zh-CN" b="1" dirty="0"/>
              <a:t>App source:</a:t>
            </a:r>
            <a:r>
              <a:rPr lang="en" altLang="zh-CN" dirty="0"/>
              <a:t> </a:t>
            </a:r>
            <a:r>
              <a:rPr lang="en" altLang="zh-CN" dirty="0">
                <a:hlinkClick r:id="rId2"/>
              </a:rPr>
              <a:t>card_and_stack</a:t>
            </a:r>
            <a:endParaRPr lang="en" altLang="zh-CN" dirty="0"/>
          </a:p>
          <a:p>
            <a:r>
              <a:rPr lang="en" altLang="zh-CN" b="1" dirty="0"/>
              <a:t>Dart code:</a:t>
            </a:r>
            <a:r>
              <a:rPr lang="en" altLang="zh-CN" dirty="0"/>
              <a:t> </a:t>
            </a:r>
            <a:r>
              <a:rPr lang="en" altLang="zh-CN" dirty="0">
                <a:hlinkClick r:id="rId3"/>
              </a:rPr>
              <a:t>cards_demo.dart</a:t>
            </a:r>
            <a:r>
              <a:rPr lang="en" altLang="zh-CN" dirty="0"/>
              <a:t> from the </a:t>
            </a:r>
            <a:r>
              <a:rPr lang="en" altLang="zh-CN" dirty="0">
                <a:hlinkClick r:id="rId4"/>
              </a:rPr>
              <a:t>Flutter Gallery</a:t>
            </a:r>
            <a:endParaRPr kumimoji="1" lang="zh-CN" altLang="en-US" dirty="0"/>
          </a:p>
        </p:txBody>
      </p:sp>
      <p:pic>
        <p:nvPicPr>
          <p:cNvPr id="4" name="图片 3">
            <a:extLst>
              <a:ext uri="{FF2B5EF4-FFF2-40B4-BE49-F238E27FC236}">
                <a16:creationId xmlns:a16="http://schemas.microsoft.com/office/drawing/2014/main" id="{1E3BCE31-173D-E645-976E-E4C73EE4CC85}"/>
              </a:ext>
            </a:extLst>
          </p:cNvPr>
          <p:cNvPicPr>
            <a:picLocks noChangeAspect="1"/>
          </p:cNvPicPr>
          <p:nvPr/>
        </p:nvPicPr>
        <p:blipFill>
          <a:blip r:embed="rId5"/>
          <a:stretch>
            <a:fillRect/>
          </a:stretch>
        </p:blipFill>
        <p:spPr>
          <a:xfrm>
            <a:off x="1087820" y="2453598"/>
            <a:ext cx="5770179" cy="2327352"/>
          </a:xfrm>
          <a:prstGeom prst="rect">
            <a:avLst/>
          </a:prstGeom>
        </p:spPr>
      </p:pic>
    </p:spTree>
    <p:extLst>
      <p:ext uri="{BB962C8B-B14F-4D97-AF65-F5344CB8AC3E}">
        <p14:creationId xmlns:p14="http://schemas.microsoft.com/office/powerpoint/2010/main" val="1881992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2D219-540A-FD42-B1D8-85CBC637D6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F19612B-E357-8049-A763-DF9FC58F3253}"/>
              </a:ext>
            </a:extLst>
          </p:cNvPr>
          <p:cNvSpPr>
            <a:spLocks noGrp="1"/>
          </p:cNvSpPr>
          <p:nvPr>
            <p:ph type="body" idx="1"/>
          </p:nvPr>
        </p:nvSpPr>
        <p:spPr/>
        <p:txBody>
          <a:bodyPr/>
          <a:lstStyle/>
          <a:p>
            <a:pPr marL="114300" indent="0">
              <a:buNone/>
            </a:pPr>
            <a:r>
              <a:rPr lang="en" altLang="zh-CN" dirty="0" err="1"/>
              <a:t>ListTile</a:t>
            </a:r>
            <a:endParaRPr lang="en" altLang="zh-CN" dirty="0"/>
          </a:p>
          <a:p>
            <a:r>
              <a:rPr lang="en" altLang="zh-CN" dirty="0"/>
              <a:t>A specialized row that contains up to 3 lines of text and optional icons</a:t>
            </a:r>
          </a:p>
          <a:p>
            <a:r>
              <a:rPr lang="en" altLang="zh-CN" dirty="0"/>
              <a:t>Less configurable than Row, but easier to use</a:t>
            </a:r>
          </a:p>
          <a:p>
            <a:r>
              <a:rPr lang="en" altLang="zh-CN" dirty="0"/>
              <a:t>From the </a:t>
            </a:r>
            <a:r>
              <a:rPr lang="en" altLang="zh-CN" dirty="0">
                <a:hlinkClick r:id="rId2"/>
              </a:rPr>
              <a:t>Material library</a:t>
            </a:r>
            <a:endParaRPr lang="en" altLang="zh-CN" dirty="0"/>
          </a:p>
          <a:p>
            <a:endParaRPr kumimoji="1" lang="zh-CN" altLang="en-US" dirty="0"/>
          </a:p>
        </p:txBody>
      </p:sp>
    </p:spTree>
    <p:extLst>
      <p:ext uri="{BB962C8B-B14F-4D97-AF65-F5344CB8AC3E}">
        <p14:creationId xmlns:p14="http://schemas.microsoft.com/office/powerpoint/2010/main" val="864396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7C759-AB57-E647-B5CA-27E7B296736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43649E7-846D-8849-85BD-91DAC7EE6004}"/>
              </a:ext>
            </a:extLst>
          </p:cNvPr>
          <p:cNvSpPr>
            <a:spLocks noGrp="1"/>
          </p:cNvSpPr>
          <p:nvPr>
            <p:ph type="body" idx="1"/>
          </p:nvPr>
        </p:nvSpPr>
        <p:spPr/>
        <p:txBody>
          <a:bodyPr/>
          <a:lstStyle/>
          <a:p>
            <a:pPr marL="114300" indent="0">
              <a:buNone/>
            </a:pPr>
            <a:r>
              <a:rPr lang="en" altLang="zh-CN" dirty="0"/>
              <a:t>Examples (</a:t>
            </a:r>
            <a:r>
              <a:rPr lang="en" altLang="zh-CN" dirty="0" err="1"/>
              <a:t>ListTile</a:t>
            </a:r>
            <a:r>
              <a:rPr lang="en" altLang="zh-CN" dirty="0"/>
              <a:t>)</a:t>
            </a:r>
          </a:p>
          <a:p>
            <a:r>
              <a:rPr lang="en" altLang="zh-CN" b="1" dirty="0"/>
              <a:t>App source:</a:t>
            </a:r>
            <a:r>
              <a:rPr lang="en" altLang="zh-CN" dirty="0"/>
              <a:t> </a:t>
            </a:r>
            <a:r>
              <a:rPr lang="en" altLang="zh-CN" dirty="0">
                <a:hlinkClick r:id="rId2"/>
              </a:rPr>
              <a:t>card_and_stack</a:t>
            </a:r>
            <a:endParaRPr lang="en" altLang="zh-CN" dirty="0"/>
          </a:p>
          <a:p>
            <a:r>
              <a:rPr lang="en" altLang="zh-CN" b="1" dirty="0"/>
              <a:t>Dart code:</a:t>
            </a:r>
            <a:r>
              <a:rPr lang="en" altLang="zh-CN" dirty="0"/>
              <a:t> </a:t>
            </a:r>
            <a:r>
              <a:rPr lang="en" altLang="zh-CN" dirty="0">
                <a:hlinkClick r:id="rId3"/>
              </a:rPr>
              <a:t>buttons_demo.dart</a:t>
            </a:r>
            <a:r>
              <a:rPr lang="en" altLang="zh-CN" dirty="0"/>
              <a:t> from the </a:t>
            </a:r>
            <a:r>
              <a:rPr lang="en" altLang="zh-CN" dirty="0">
                <a:hlinkClick r:id="rId4"/>
              </a:rPr>
              <a:t>Flutter Gallery</a:t>
            </a:r>
            <a:endParaRPr kumimoji="1" lang="zh-CN" altLang="en-US" dirty="0"/>
          </a:p>
        </p:txBody>
      </p:sp>
      <p:pic>
        <p:nvPicPr>
          <p:cNvPr id="4" name="图片 3">
            <a:extLst>
              <a:ext uri="{FF2B5EF4-FFF2-40B4-BE49-F238E27FC236}">
                <a16:creationId xmlns:a16="http://schemas.microsoft.com/office/drawing/2014/main" id="{6794CBD0-EB6D-0945-B8DE-EF1F78F35E01}"/>
              </a:ext>
            </a:extLst>
          </p:cNvPr>
          <p:cNvPicPr>
            <a:picLocks noChangeAspect="1"/>
          </p:cNvPicPr>
          <p:nvPr/>
        </p:nvPicPr>
        <p:blipFill>
          <a:blip r:embed="rId5"/>
          <a:stretch>
            <a:fillRect/>
          </a:stretch>
        </p:blipFill>
        <p:spPr>
          <a:xfrm>
            <a:off x="1040524" y="2571750"/>
            <a:ext cx="6684579" cy="2163344"/>
          </a:xfrm>
          <a:prstGeom prst="rect">
            <a:avLst/>
          </a:prstGeom>
        </p:spPr>
      </p:pic>
    </p:spTree>
    <p:extLst>
      <p:ext uri="{BB962C8B-B14F-4D97-AF65-F5344CB8AC3E}">
        <p14:creationId xmlns:p14="http://schemas.microsoft.com/office/powerpoint/2010/main" val="1530850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726DF-7230-E240-B706-991ABA8CD1FC}"/>
              </a:ext>
            </a:extLst>
          </p:cNvPr>
          <p:cNvSpPr>
            <a:spLocks noGrp="1"/>
          </p:cNvSpPr>
          <p:nvPr>
            <p:ph type="title"/>
          </p:nvPr>
        </p:nvSpPr>
        <p:spPr/>
        <p:txBody>
          <a:bodyPr/>
          <a:lstStyle/>
          <a:p>
            <a:r>
              <a:rPr lang="en" altLang="zh-CN" dirty="0"/>
              <a:t>Other resources</a:t>
            </a:r>
            <a:endParaRPr kumimoji="1" lang="zh-CN" altLang="en-US" dirty="0"/>
          </a:p>
        </p:txBody>
      </p:sp>
      <p:sp>
        <p:nvSpPr>
          <p:cNvPr id="3" name="文本占位符 2">
            <a:extLst>
              <a:ext uri="{FF2B5EF4-FFF2-40B4-BE49-F238E27FC236}">
                <a16:creationId xmlns:a16="http://schemas.microsoft.com/office/drawing/2014/main" id="{A81AA2C6-40E1-A147-80D2-CBE857D9039F}"/>
              </a:ext>
            </a:extLst>
          </p:cNvPr>
          <p:cNvSpPr>
            <a:spLocks noGrp="1"/>
          </p:cNvSpPr>
          <p:nvPr>
            <p:ph type="body" idx="1"/>
          </p:nvPr>
        </p:nvSpPr>
        <p:spPr/>
        <p:txBody>
          <a:bodyPr/>
          <a:lstStyle/>
          <a:p>
            <a:r>
              <a:rPr lang="en" altLang="zh-CN" sz="1600" dirty="0">
                <a:hlinkClick r:id="rId2"/>
              </a:rPr>
              <a:t>Layout tutorial</a:t>
            </a:r>
            <a:r>
              <a:rPr lang="en-US" altLang="zh-CN" sz="1600" dirty="0"/>
              <a:t>: </a:t>
            </a:r>
            <a:r>
              <a:rPr lang="en" altLang="zh-CN" sz="1600" dirty="0"/>
              <a:t>Learn how to build a layout.</a:t>
            </a:r>
          </a:p>
          <a:p>
            <a:r>
              <a:rPr lang="en" altLang="zh-CN" sz="1600" dirty="0">
                <a:hlinkClick r:id="rId3"/>
              </a:rPr>
              <a:t>Widget Overview</a:t>
            </a:r>
            <a:r>
              <a:rPr lang="en" altLang="zh-CN" sz="1600" dirty="0"/>
              <a:t>: Describes many of the widgets available in Flutter.</a:t>
            </a:r>
          </a:p>
          <a:p>
            <a:r>
              <a:rPr lang="en" altLang="zh-CN" sz="1600" dirty="0">
                <a:hlinkClick r:id="rId4"/>
              </a:rPr>
              <a:t>HTML/CSS Analogs in Flutter</a:t>
            </a:r>
            <a:r>
              <a:rPr lang="en" altLang="zh-CN" sz="1600" dirty="0"/>
              <a:t>: For those familiar with web programming, this page maps HTML/CSS functionality to Flutter features.</a:t>
            </a:r>
          </a:p>
          <a:p>
            <a:r>
              <a:rPr lang="en" altLang="zh-CN" sz="1600" dirty="0">
                <a:hlinkClick r:id="rId5"/>
              </a:rPr>
              <a:t>Flutter Gallery</a:t>
            </a:r>
            <a:r>
              <a:rPr lang="en" altLang="zh-CN" sz="1600" dirty="0"/>
              <a:t>: Demo app showcasing many Material Design widgets and other Flutter features.</a:t>
            </a:r>
          </a:p>
          <a:p>
            <a:r>
              <a:rPr lang="en" altLang="zh-CN" sz="1600" dirty="0">
                <a:hlinkClick r:id="rId6"/>
              </a:rPr>
              <a:t>Flutter API documentation</a:t>
            </a:r>
            <a:r>
              <a:rPr lang="en" altLang="zh-CN" sz="1600" dirty="0"/>
              <a:t>: Reference documentation for all of the Flutter libraries.</a:t>
            </a:r>
          </a:p>
          <a:p>
            <a:r>
              <a:rPr lang="en" altLang="zh-CN" sz="1600" dirty="0">
                <a:hlinkClick r:id="rId7"/>
              </a:rPr>
              <a:t>Dealing with Box Constraints in Flutter</a:t>
            </a:r>
            <a:r>
              <a:rPr lang="en" altLang="zh-CN" sz="1600" dirty="0"/>
              <a:t>: Discusses how widgets are constrained by their render boxes.</a:t>
            </a:r>
          </a:p>
          <a:p>
            <a:r>
              <a:rPr lang="en" altLang="zh-CN" sz="1600" dirty="0">
                <a:hlinkClick r:id="rId8"/>
              </a:rPr>
              <a:t>Adding Assets and Images in Flutter</a:t>
            </a:r>
            <a:r>
              <a:rPr lang="en" altLang="zh-CN" sz="1600" dirty="0"/>
              <a:t>: Explains how to add images and other assets to your app’s package.</a:t>
            </a:r>
          </a:p>
          <a:p>
            <a:r>
              <a:rPr lang="en" altLang="zh-CN" sz="1600" dirty="0">
                <a:hlinkClick r:id="rId9"/>
              </a:rPr>
              <a:t>Zero to One with Flutter</a:t>
            </a:r>
            <a:r>
              <a:rPr lang="en" altLang="zh-CN" sz="1600" dirty="0"/>
              <a:t>: One person’s experience writing his first Flutter app.</a:t>
            </a:r>
          </a:p>
        </p:txBody>
      </p:sp>
    </p:spTree>
    <p:extLst>
      <p:ext uri="{BB962C8B-B14F-4D97-AF65-F5344CB8AC3E}">
        <p14:creationId xmlns:p14="http://schemas.microsoft.com/office/powerpoint/2010/main" val="1852606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Splash screen</a:t>
            </a:r>
          </a:p>
        </p:txBody>
      </p:sp>
    </p:spTree>
    <p:extLst>
      <p:ext uri="{BB962C8B-B14F-4D97-AF65-F5344CB8AC3E}">
        <p14:creationId xmlns:p14="http://schemas.microsoft.com/office/powerpoint/2010/main" val="3696580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40E14-1965-F94D-8701-D2F5476059AE}"/>
              </a:ext>
            </a:extLst>
          </p:cNvPr>
          <p:cNvSpPr>
            <a:spLocks noGrp="1"/>
          </p:cNvSpPr>
          <p:nvPr>
            <p:ph type="title"/>
          </p:nvPr>
        </p:nvSpPr>
        <p:spPr/>
        <p:txBody>
          <a:bodyPr/>
          <a:lstStyle/>
          <a:p>
            <a:r>
              <a:rPr lang="en" altLang="zh-CN" dirty="0"/>
              <a:t>Adding a splash screen</a:t>
            </a:r>
            <a:endParaRPr kumimoji="1" lang="zh-CN" altLang="en-US" dirty="0"/>
          </a:p>
        </p:txBody>
      </p:sp>
      <p:sp>
        <p:nvSpPr>
          <p:cNvPr id="3" name="文本占位符 2">
            <a:extLst>
              <a:ext uri="{FF2B5EF4-FFF2-40B4-BE49-F238E27FC236}">
                <a16:creationId xmlns:a16="http://schemas.microsoft.com/office/drawing/2014/main" id="{94F726F5-36A2-AB4F-8F75-87BD28211B5C}"/>
              </a:ext>
            </a:extLst>
          </p:cNvPr>
          <p:cNvSpPr>
            <a:spLocks noGrp="1"/>
          </p:cNvSpPr>
          <p:nvPr>
            <p:ph type="body" idx="1"/>
          </p:nvPr>
        </p:nvSpPr>
        <p:spPr/>
        <p:txBody>
          <a:bodyPr/>
          <a:lstStyle/>
          <a:p>
            <a:r>
              <a:rPr lang="en" altLang="zh-CN" dirty="0"/>
              <a:t>Flutter supports the display of a launch screen while your Android app initializes, and also supports the display of a splash screen while your Flutter experience initializes. </a:t>
            </a:r>
            <a:endParaRPr kumimoji="1" lang="zh-CN" altLang="en-US" dirty="0"/>
          </a:p>
        </p:txBody>
      </p:sp>
      <p:pic>
        <p:nvPicPr>
          <p:cNvPr id="4" name="图片 3">
            <a:extLst>
              <a:ext uri="{FF2B5EF4-FFF2-40B4-BE49-F238E27FC236}">
                <a16:creationId xmlns:a16="http://schemas.microsoft.com/office/drawing/2014/main" id="{CC6F5383-3E15-7040-B486-5201DF93FA8B}"/>
              </a:ext>
            </a:extLst>
          </p:cNvPr>
          <p:cNvPicPr>
            <a:picLocks noChangeAspect="1"/>
          </p:cNvPicPr>
          <p:nvPr/>
        </p:nvPicPr>
        <p:blipFill>
          <a:blip r:embed="rId2"/>
          <a:stretch>
            <a:fillRect/>
          </a:stretch>
        </p:blipFill>
        <p:spPr>
          <a:xfrm>
            <a:off x="1797269" y="2491797"/>
            <a:ext cx="5549462" cy="2289153"/>
          </a:xfrm>
          <a:prstGeom prst="rect">
            <a:avLst/>
          </a:prstGeom>
        </p:spPr>
      </p:pic>
    </p:spTree>
    <p:extLst>
      <p:ext uri="{BB962C8B-B14F-4D97-AF65-F5344CB8AC3E}">
        <p14:creationId xmlns:p14="http://schemas.microsoft.com/office/powerpoint/2010/main" val="1233614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F1C561DF-49CA-1945-99E6-D1EC7542B882}"/>
              </a:ext>
            </a:extLst>
          </p:cNvPr>
          <p:cNvSpPr>
            <a:spLocks noGrp="1"/>
          </p:cNvSpPr>
          <p:nvPr>
            <p:ph type="title"/>
          </p:nvPr>
        </p:nvSpPr>
        <p:spPr/>
        <p:txBody>
          <a:bodyPr/>
          <a:lstStyle/>
          <a:p>
            <a:r>
              <a:rPr lang="en" altLang="zh-CN" dirty="0"/>
              <a:t>Android launch screen</a:t>
            </a:r>
          </a:p>
        </p:txBody>
      </p:sp>
      <p:sp>
        <p:nvSpPr>
          <p:cNvPr id="6" name="文本占位符 5">
            <a:extLst>
              <a:ext uri="{FF2B5EF4-FFF2-40B4-BE49-F238E27FC236}">
                <a16:creationId xmlns:a16="http://schemas.microsoft.com/office/drawing/2014/main" id="{61F862A2-7F25-6544-B26B-C411F7B0B6B2}"/>
              </a:ext>
            </a:extLst>
          </p:cNvPr>
          <p:cNvSpPr>
            <a:spLocks noGrp="1"/>
          </p:cNvSpPr>
          <p:nvPr>
            <p:ph type="body" idx="1"/>
          </p:nvPr>
        </p:nvSpPr>
        <p:spPr/>
        <p:txBody>
          <a:bodyPr/>
          <a:lstStyle/>
          <a:p>
            <a:r>
              <a:rPr lang="en" altLang="zh-CN" dirty="0"/>
              <a:t>Every Android app requires initialization time while the operating system sets up the app’s process. </a:t>
            </a:r>
          </a:p>
          <a:p>
            <a:r>
              <a:rPr lang="en" altLang="zh-CN" dirty="0"/>
              <a:t>Android provides the concept of a </a:t>
            </a:r>
            <a:r>
              <a:rPr lang="en" altLang="zh-CN" dirty="0">
                <a:hlinkClick r:id="rId3"/>
              </a:rPr>
              <a:t>launch screen</a:t>
            </a:r>
            <a:r>
              <a:rPr lang="en" altLang="zh-CN" dirty="0"/>
              <a:t> to display a Drawable while the app is initializing.</a:t>
            </a:r>
            <a:endParaRPr lang="zh-CN" altLang="en-US" dirty="0"/>
          </a:p>
        </p:txBody>
      </p:sp>
    </p:spTree>
    <p:extLst>
      <p:ext uri="{BB962C8B-B14F-4D97-AF65-F5344CB8AC3E}">
        <p14:creationId xmlns:p14="http://schemas.microsoft.com/office/powerpoint/2010/main" val="3272489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C4E80-29E2-BD45-981B-8DAF8ED7FB4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B9B4078-DED4-4E4B-A158-A99CE1523167}"/>
              </a:ext>
            </a:extLst>
          </p:cNvPr>
          <p:cNvSpPr>
            <a:spLocks noGrp="1"/>
          </p:cNvSpPr>
          <p:nvPr>
            <p:ph type="body" idx="1"/>
          </p:nvPr>
        </p:nvSpPr>
        <p:spPr/>
        <p:txBody>
          <a:bodyPr/>
          <a:lstStyle/>
          <a:p>
            <a:pPr marL="114300" indent="0">
              <a:buNone/>
            </a:pPr>
            <a:r>
              <a:rPr lang="en" altLang="zh-CN" dirty="0"/>
              <a:t>Define a launch theme</a:t>
            </a:r>
          </a:p>
          <a:p>
            <a:r>
              <a:rPr lang="en" altLang="zh-CN" dirty="0"/>
              <a:t>In </a:t>
            </a:r>
            <a:r>
              <a:rPr lang="en" altLang="zh-CN" dirty="0" err="1"/>
              <a:t>styles.xml</a:t>
            </a:r>
            <a:r>
              <a:rPr lang="en" altLang="zh-CN" dirty="0"/>
              <a:t>, define a theme whose </a:t>
            </a:r>
            <a:r>
              <a:rPr lang="en" altLang="zh-CN" dirty="0" err="1"/>
              <a:t>windowBackground</a:t>
            </a:r>
            <a:r>
              <a:rPr lang="en" altLang="zh-CN" dirty="0"/>
              <a:t> is set to the Drawable that should be displayed as the launch screen.</a:t>
            </a:r>
          </a:p>
          <a:p>
            <a:endParaRPr kumimoji="1" lang="zh-CN" altLang="en-US" dirty="0"/>
          </a:p>
        </p:txBody>
      </p:sp>
      <p:pic>
        <p:nvPicPr>
          <p:cNvPr id="4" name="图片 3">
            <a:extLst>
              <a:ext uri="{FF2B5EF4-FFF2-40B4-BE49-F238E27FC236}">
                <a16:creationId xmlns:a16="http://schemas.microsoft.com/office/drawing/2014/main" id="{CDD2C7BC-7C07-834D-8F4B-9DA105BBE966}"/>
              </a:ext>
            </a:extLst>
          </p:cNvPr>
          <p:cNvPicPr>
            <a:picLocks noChangeAspect="1"/>
          </p:cNvPicPr>
          <p:nvPr/>
        </p:nvPicPr>
        <p:blipFill>
          <a:blip r:embed="rId2"/>
          <a:stretch>
            <a:fillRect/>
          </a:stretch>
        </p:blipFill>
        <p:spPr>
          <a:xfrm>
            <a:off x="476250" y="2899375"/>
            <a:ext cx="8191500" cy="927100"/>
          </a:xfrm>
          <a:prstGeom prst="rect">
            <a:avLst/>
          </a:prstGeom>
        </p:spPr>
      </p:pic>
    </p:spTree>
    <p:extLst>
      <p:ext uri="{BB962C8B-B14F-4D97-AF65-F5344CB8AC3E}">
        <p14:creationId xmlns:p14="http://schemas.microsoft.com/office/powerpoint/2010/main" val="2783974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5A30E-FDF5-BA42-87EC-A6BA84ED315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065B76E-A290-9448-BE7A-B577C7CDC21B}"/>
              </a:ext>
            </a:extLst>
          </p:cNvPr>
          <p:cNvSpPr>
            <a:spLocks noGrp="1"/>
          </p:cNvSpPr>
          <p:nvPr>
            <p:ph type="body" idx="1"/>
          </p:nvPr>
        </p:nvSpPr>
        <p:spPr/>
        <p:txBody>
          <a:bodyPr/>
          <a:lstStyle/>
          <a:p>
            <a:pPr marL="114300" indent="0">
              <a:buNone/>
            </a:pPr>
            <a:r>
              <a:rPr lang="en" altLang="zh-CN" dirty="0"/>
              <a:t>Define a normal theme</a:t>
            </a:r>
          </a:p>
          <a:p>
            <a:r>
              <a:rPr lang="en" altLang="zh-CN" dirty="0"/>
              <a:t>In </a:t>
            </a:r>
            <a:r>
              <a:rPr lang="en" altLang="zh-CN" dirty="0" err="1"/>
              <a:t>styles.xml</a:t>
            </a:r>
            <a:r>
              <a:rPr lang="en" altLang="zh-CN" dirty="0"/>
              <a:t>, define a normal theme to be applied to </a:t>
            </a:r>
            <a:r>
              <a:rPr lang="en" altLang="zh-CN" dirty="0" err="1"/>
              <a:t>FlutterActivity</a:t>
            </a:r>
            <a:r>
              <a:rPr lang="en" altLang="zh-CN" dirty="0"/>
              <a:t> after the launch screen is gone. </a:t>
            </a:r>
          </a:p>
          <a:p>
            <a:r>
              <a:rPr lang="en" altLang="zh-CN" dirty="0"/>
              <a:t>The normal theme background only shows for a very brief moment after the splash screen disappears, and during orientation change and Activity restoration. </a:t>
            </a:r>
            <a:endParaRPr kumimoji="1" lang="zh-CN" altLang="en-US" dirty="0"/>
          </a:p>
        </p:txBody>
      </p:sp>
      <p:pic>
        <p:nvPicPr>
          <p:cNvPr id="4" name="图片 3">
            <a:extLst>
              <a:ext uri="{FF2B5EF4-FFF2-40B4-BE49-F238E27FC236}">
                <a16:creationId xmlns:a16="http://schemas.microsoft.com/office/drawing/2014/main" id="{92AC547A-B419-8740-A514-6A2B99A251C5}"/>
              </a:ext>
            </a:extLst>
          </p:cNvPr>
          <p:cNvPicPr>
            <a:picLocks noChangeAspect="1"/>
          </p:cNvPicPr>
          <p:nvPr/>
        </p:nvPicPr>
        <p:blipFill>
          <a:blip r:embed="rId2"/>
          <a:stretch>
            <a:fillRect/>
          </a:stretch>
        </p:blipFill>
        <p:spPr>
          <a:xfrm>
            <a:off x="349250" y="3641775"/>
            <a:ext cx="8445500" cy="927100"/>
          </a:xfrm>
          <a:prstGeom prst="rect">
            <a:avLst/>
          </a:prstGeom>
        </p:spPr>
      </p:pic>
    </p:spTree>
    <p:extLst>
      <p:ext uri="{BB962C8B-B14F-4D97-AF65-F5344CB8AC3E}">
        <p14:creationId xmlns:p14="http://schemas.microsoft.com/office/powerpoint/2010/main" val="4192069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Basic widgets</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b="1" dirty="0">
                <a:hlinkClick r:id="rId3"/>
              </a:rPr>
              <a:t>Text</a:t>
            </a:r>
            <a:r>
              <a:rPr lang="en" altLang="zh-CN" b="1" dirty="0"/>
              <a:t>: </a:t>
            </a:r>
            <a:r>
              <a:rPr lang="en" altLang="zh-CN" dirty="0"/>
              <a:t>The Text widget lets you create a run of styled text within your application.</a:t>
            </a:r>
          </a:p>
          <a:p>
            <a:pPr marL="342900"/>
            <a:r>
              <a:rPr lang="en" altLang="zh-CN" b="1" dirty="0">
                <a:hlinkClick r:id="rId4"/>
              </a:rPr>
              <a:t>Row</a:t>
            </a:r>
            <a:r>
              <a:rPr lang="en" altLang="zh-CN" b="1" dirty="0"/>
              <a:t>, </a:t>
            </a:r>
            <a:r>
              <a:rPr lang="en" altLang="zh-CN" b="1" dirty="0">
                <a:hlinkClick r:id="rId5"/>
              </a:rPr>
              <a:t>Column</a:t>
            </a:r>
            <a:r>
              <a:rPr lang="en" altLang="zh-CN" b="1" dirty="0"/>
              <a:t>: </a:t>
            </a:r>
            <a:r>
              <a:rPr lang="en" altLang="zh-CN" dirty="0"/>
              <a:t>These flex widgets let you create flexible layouts in both the horizontal (Row) and vertical (Column) directions. The design of these objects is based on the web’s flexbox layout model.</a:t>
            </a:r>
            <a:endParaRPr dirty="0"/>
          </a:p>
        </p:txBody>
      </p:sp>
    </p:spTree>
    <p:extLst>
      <p:ext uri="{BB962C8B-B14F-4D97-AF65-F5344CB8AC3E}">
        <p14:creationId xmlns:p14="http://schemas.microsoft.com/office/powerpoint/2010/main" val="1727366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CAA87-320C-EF4F-8A73-75CCAE43964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D6C91EF-B075-5346-9892-B4819DFB73BF}"/>
              </a:ext>
            </a:extLst>
          </p:cNvPr>
          <p:cNvSpPr>
            <a:spLocks noGrp="1"/>
          </p:cNvSpPr>
          <p:nvPr>
            <p:ph type="body" idx="1"/>
          </p:nvPr>
        </p:nvSpPr>
        <p:spPr/>
        <p:txBody>
          <a:bodyPr/>
          <a:lstStyle/>
          <a:p>
            <a:pPr marL="114300" indent="0">
              <a:buNone/>
            </a:pPr>
            <a:r>
              <a:rPr lang="en" altLang="zh-CN" dirty="0"/>
              <a:t>Setup </a:t>
            </a:r>
            <a:r>
              <a:rPr lang="en" altLang="zh-CN" dirty="0" err="1"/>
              <a:t>FlutterActivity</a:t>
            </a:r>
            <a:r>
              <a:rPr lang="en" altLang="zh-CN" dirty="0"/>
              <a:t> in </a:t>
            </a:r>
            <a:r>
              <a:rPr lang="en" altLang="zh-CN" dirty="0" err="1"/>
              <a:t>AndroidManifest.xml</a:t>
            </a:r>
            <a:endParaRPr lang="en" altLang="zh-CN" dirty="0"/>
          </a:p>
          <a:p>
            <a:r>
              <a:rPr lang="en" altLang="zh-CN" dirty="0"/>
              <a:t>In </a:t>
            </a:r>
            <a:r>
              <a:rPr lang="en" altLang="zh-CN" dirty="0" err="1"/>
              <a:t>AndroidManifest.xml</a:t>
            </a:r>
            <a:r>
              <a:rPr lang="en" altLang="zh-CN" dirty="0"/>
              <a:t>, set the theme of </a:t>
            </a:r>
            <a:r>
              <a:rPr lang="en" altLang="zh-CN" dirty="0" err="1"/>
              <a:t>FlutterActivity</a:t>
            </a:r>
            <a:r>
              <a:rPr lang="en" altLang="zh-CN" dirty="0"/>
              <a:t> to the launch theme. </a:t>
            </a:r>
          </a:p>
          <a:p>
            <a:endParaRPr kumimoji="1" lang="zh-CN" altLang="en-US" dirty="0"/>
          </a:p>
        </p:txBody>
      </p:sp>
      <p:pic>
        <p:nvPicPr>
          <p:cNvPr id="4" name="图片 3">
            <a:extLst>
              <a:ext uri="{FF2B5EF4-FFF2-40B4-BE49-F238E27FC236}">
                <a16:creationId xmlns:a16="http://schemas.microsoft.com/office/drawing/2014/main" id="{26C884FE-6D56-2641-8E7E-F01429497957}"/>
              </a:ext>
            </a:extLst>
          </p:cNvPr>
          <p:cNvPicPr>
            <a:picLocks noChangeAspect="1"/>
          </p:cNvPicPr>
          <p:nvPr/>
        </p:nvPicPr>
        <p:blipFill>
          <a:blip r:embed="rId2"/>
          <a:stretch>
            <a:fillRect/>
          </a:stretch>
        </p:blipFill>
        <p:spPr>
          <a:xfrm>
            <a:off x="1915511" y="2012100"/>
            <a:ext cx="6000312" cy="2877400"/>
          </a:xfrm>
          <a:prstGeom prst="rect">
            <a:avLst/>
          </a:prstGeom>
        </p:spPr>
      </p:pic>
    </p:spTree>
    <p:extLst>
      <p:ext uri="{BB962C8B-B14F-4D97-AF65-F5344CB8AC3E}">
        <p14:creationId xmlns:p14="http://schemas.microsoft.com/office/powerpoint/2010/main" val="3397442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7DADE-9691-E347-9377-CD5238AD0274}"/>
              </a:ext>
            </a:extLst>
          </p:cNvPr>
          <p:cNvSpPr>
            <a:spLocks noGrp="1"/>
          </p:cNvSpPr>
          <p:nvPr>
            <p:ph type="title"/>
          </p:nvPr>
        </p:nvSpPr>
        <p:spPr/>
        <p:txBody>
          <a:bodyPr/>
          <a:lstStyle/>
          <a:p>
            <a:r>
              <a:rPr lang="en" altLang="zh-CN" dirty="0"/>
              <a:t>Flutter splash screen</a:t>
            </a:r>
            <a:endParaRPr kumimoji="1" lang="zh-CN" altLang="en-US" dirty="0"/>
          </a:p>
        </p:txBody>
      </p:sp>
      <p:sp>
        <p:nvSpPr>
          <p:cNvPr id="3" name="文本占位符 2">
            <a:extLst>
              <a:ext uri="{FF2B5EF4-FFF2-40B4-BE49-F238E27FC236}">
                <a16:creationId xmlns:a16="http://schemas.microsoft.com/office/drawing/2014/main" id="{DC9FD167-FC50-2045-A9F5-0F4713E4F125}"/>
              </a:ext>
            </a:extLst>
          </p:cNvPr>
          <p:cNvSpPr>
            <a:spLocks noGrp="1"/>
          </p:cNvSpPr>
          <p:nvPr>
            <p:ph type="body" idx="1"/>
          </p:nvPr>
        </p:nvSpPr>
        <p:spPr/>
        <p:txBody>
          <a:bodyPr/>
          <a:lstStyle/>
          <a:p>
            <a:pPr marL="114300" indent="0">
              <a:buNone/>
            </a:pPr>
            <a:r>
              <a:rPr lang="en" altLang="zh-CN" dirty="0"/>
              <a:t>Flutter supports two options for a splash screen. </a:t>
            </a:r>
          </a:p>
          <a:p>
            <a:r>
              <a:rPr lang="en" altLang="zh-CN" dirty="0"/>
              <a:t>The first option is to</a:t>
            </a:r>
            <a:br>
              <a:rPr lang="en" altLang="zh-CN" dirty="0"/>
            </a:br>
            <a:r>
              <a:rPr lang="en" altLang="zh-CN" dirty="0"/>
              <a:t>display a Drawable of your choice, which fades out after the initialization is complete. </a:t>
            </a:r>
          </a:p>
          <a:p>
            <a:r>
              <a:rPr lang="en" altLang="zh-CN" dirty="0"/>
              <a:t>The other option is to provide a custom </a:t>
            </a:r>
            <a:r>
              <a:rPr lang="en" altLang="zh-CN" dirty="0" err="1"/>
              <a:t>SplashScreen</a:t>
            </a:r>
            <a:r>
              <a:rPr lang="en" altLang="zh-CN" dirty="0"/>
              <a:t>, which is capable of displaying any Android View content that you want.</a:t>
            </a:r>
          </a:p>
        </p:txBody>
      </p:sp>
    </p:spTree>
    <p:extLst>
      <p:ext uri="{BB962C8B-B14F-4D97-AF65-F5344CB8AC3E}">
        <p14:creationId xmlns:p14="http://schemas.microsoft.com/office/powerpoint/2010/main" val="2139847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4F6C4-3A57-D544-87B8-AAEFA45CE66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43F8713-4A6B-9D47-9926-5AE5AFE25FE4}"/>
              </a:ext>
            </a:extLst>
          </p:cNvPr>
          <p:cNvSpPr>
            <a:spLocks noGrp="1"/>
          </p:cNvSpPr>
          <p:nvPr>
            <p:ph type="body" idx="1"/>
          </p:nvPr>
        </p:nvSpPr>
        <p:spPr/>
        <p:txBody>
          <a:bodyPr/>
          <a:lstStyle/>
          <a:p>
            <a:pPr marL="114300" indent="0">
              <a:buNone/>
            </a:pPr>
            <a:r>
              <a:rPr lang="en" altLang="zh-CN" dirty="0"/>
              <a:t>In a </a:t>
            </a:r>
            <a:r>
              <a:rPr lang="en" altLang="zh-CN" dirty="0" err="1"/>
              <a:t>FlutterActivity</a:t>
            </a:r>
            <a:endParaRPr lang="en" altLang="zh-CN" dirty="0"/>
          </a:p>
          <a:p>
            <a:r>
              <a:rPr lang="en" altLang="zh-CN" dirty="0"/>
              <a:t>To display a Drawable as a Flutter splash screen in a </a:t>
            </a:r>
            <a:r>
              <a:rPr lang="en" altLang="zh-CN" dirty="0" err="1"/>
              <a:t>FlutterActivity</a:t>
            </a:r>
            <a:r>
              <a:rPr lang="en" altLang="zh-CN" dirty="0"/>
              <a:t>, add the following metadata to the associated </a:t>
            </a:r>
            <a:r>
              <a:rPr lang="en" altLang="zh-CN" dirty="0" err="1"/>
              <a:t>FlutterActivity</a:t>
            </a:r>
            <a:r>
              <a:rPr lang="en" altLang="zh-CN" dirty="0"/>
              <a:t> in </a:t>
            </a:r>
            <a:r>
              <a:rPr lang="en" altLang="zh-CN" dirty="0" err="1"/>
              <a:t>AndroidManifest.xml</a:t>
            </a:r>
            <a:r>
              <a:rPr lang="en" altLang="zh-CN" dirty="0"/>
              <a:t>.</a:t>
            </a:r>
          </a:p>
        </p:txBody>
      </p:sp>
      <p:pic>
        <p:nvPicPr>
          <p:cNvPr id="4" name="图片 3">
            <a:extLst>
              <a:ext uri="{FF2B5EF4-FFF2-40B4-BE49-F238E27FC236}">
                <a16:creationId xmlns:a16="http://schemas.microsoft.com/office/drawing/2014/main" id="{7740341B-B7EC-B44A-B258-269140C8C76B}"/>
              </a:ext>
            </a:extLst>
          </p:cNvPr>
          <p:cNvPicPr>
            <a:picLocks noChangeAspect="1"/>
          </p:cNvPicPr>
          <p:nvPr/>
        </p:nvPicPr>
        <p:blipFill>
          <a:blip r:embed="rId2"/>
          <a:stretch>
            <a:fillRect/>
          </a:stretch>
        </p:blipFill>
        <p:spPr>
          <a:xfrm>
            <a:off x="592083" y="2899375"/>
            <a:ext cx="7518400" cy="1117600"/>
          </a:xfrm>
          <a:prstGeom prst="rect">
            <a:avLst/>
          </a:prstGeom>
        </p:spPr>
      </p:pic>
    </p:spTree>
    <p:extLst>
      <p:ext uri="{BB962C8B-B14F-4D97-AF65-F5344CB8AC3E}">
        <p14:creationId xmlns:p14="http://schemas.microsoft.com/office/powerpoint/2010/main" val="3613146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AC3A3-C2F9-C54F-9AE4-DEBD007F2C6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9C24FD8-35C5-024B-BFA0-2B39F2B84B78}"/>
              </a:ext>
            </a:extLst>
          </p:cNvPr>
          <p:cNvSpPr>
            <a:spLocks noGrp="1"/>
          </p:cNvSpPr>
          <p:nvPr>
            <p:ph type="body" idx="1"/>
          </p:nvPr>
        </p:nvSpPr>
        <p:spPr/>
        <p:txBody>
          <a:bodyPr/>
          <a:lstStyle/>
          <a:p>
            <a:pPr marL="114300" indent="0">
              <a:buNone/>
            </a:pPr>
            <a:r>
              <a:rPr lang="en" altLang="zh-CN" dirty="0"/>
              <a:t>In a </a:t>
            </a:r>
            <a:r>
              <a:rPr lang="en" altLang="zh-CN" dirty="0" err="1"/>
              <a:t>FlutterFragment</a:t>
            </a:r>
            <a:endParaRPr lang="en" altLang="zh-CN" dirty="0"/>
          </a:p>
          <a:p>
            <a:r>
              <a:rPr lang="en" altLang="zh-CN" dirty="0"/>
              <a:t>To display a Drawable as a Flutter splash screen in a </a:t>
            </a:r>
            <a:r>
              <a:rPr lang="en" altLang="zh-CN" dirty="0" err="1"/>
              <a:t>FlutterFragment</a:t>
            </a:r>
            <a:r>
              <a:rPr lang="en" altLang="zh-CN" dirty="0"/>
              <a:t>, make </a:t>
            </a:r>
            <a:r>
              <a:rPr lang="en" altLang="zh-CN" dirty="0" err="1"/>
              <a:t>FlutterFragment</a:t>
            </a:r>
            <a:r>
              <a:rPr lang="en" altLang="zh-CN" dirty="0"/>
              <a:t> a subclass and override </a:t>
            </a:r>
            <a:r>
              <a:rPr lang="en" altLang="zh-CN" dirty="0" err="1"/>
              <a:t>provideSplashScreen</a:t>
            </a:r>
            <a:r>
              <a:rPr lang="en" altLang="zh-CN" dirty="0"/>
              <a:t>().</a:t>
            </a:r>
            <a:endParaRPr kumimoji="1" lang="zh-CN" altLang="en-US" dirty="0"/>
          </a:p>
        </p:txBody>
      </p:sp>
      <p:pic>
        <p:nvPicPr>
          <p:cNvPr id="4" name="图片 3">
            <a:extLst>
              <a:ext uri="{FF2B5EF4-FFF2-40B4-BE49-F238E27FC236}">
                <a16:creationId xmlns:a16="http://schemas.microsoft.com/office/drawing/2014/main" id="{C3CD3CA1-E7C9-0247-A6D9-4C021C515163}"/>
              </a:ext>
            </a:extLst>
          </p:cNvPr>
          <p:cNvPicPr>
            <a:picLocks noChangeAspect="1"/>
          </p:cNvPicPr>
          <p:nvPr/>
        </p:nvPicPr>
        <p:blipFill>
          <a:blip r:embed="rId2"/>
          <a:stretch>
            <a:fillRect/>
          </a:stretch>
        </p:blipFill>
        <p:spPr>
          <a:xfrm>
            <a:off x="1089354" y="2452121"/>
            <a:ext cx="6564805" cy="2328829"/>
          </a:xfrm>
          <a:prstGeom prst="rect">
            <a:avLst/>
          </a:prstGeom>
        </p:spPr>
      </p:pic>
    </p:spTree>
    <p:extLst>
      <p:ext uri="{BB962C8B-B14F-4D97-AF65-F5344CB8AC3E}">
        <p14:creationId xmlns:p14="http://schemas.microsoft.com/office/powerpoint/2010/main" val="4074406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15C45-DFE6-0A4A-B64F-41A138BC2004}"/>
              </a:ext>
            </a:extLst>
          </p:cNvPr>
          <p:cNvSpPr>
            <a:spLocks noGrp="1"/>
          </p:cNvSpPr>
          <p:nvPr>
            <p:ph type="title"/>
          </p:nvPr>
        </p:nvSpPr>
        <p:spPr/>
        <p:txBody>
          <a:bodyPr/>
          <a:lstStyle/>
          <a:p>
            <a:r>
              <a:rPr lang="en" altLang="zh-CN" dirty="0"/>
              <a:t>Creating a custom </a:t>
            </a:r>
            <a:r>
              <a:rPr lang="en" altLang="zh-CN" dirty="0" err="1"/>
              <a:t>SplashScreen</a:t>
            </a:r>
            <a:endParaRPr kumimoji="1" lang="zh-CN" altLang="en-US" dirty="0"/>
          </a:p>
        </p:txBody>
      </p:sp>
      <p:sp>
        <p:nvSpPr>
          <p:cNvPr id="3" name="文本占位符 2">
            <a:extLst>
              <a:ext uri="{FF2B5EF4-FFF2-40B4-BE49-F238E27FC236}">
                <a16:creationId xmlns:a16="http://schemas.microsoft.com/office/drawing/2014/main" id="{2956BF5E-2714-4E49-A57E-65FE38B94505}"/>
              </a:ext>
            </a:extLst>
          </p:cNvPr>
          <p:cNvSpPr>
            <a:spLocks noGrp="1"/>
          </p:cNvSpPr>
          <p:nvPr>
            <p:ph type="body" idx="1"/>
          </p:nvPr>
        </p:nvSpPr>
        <p:spPr/>
        <p:txBody>
          <a:bodyPr/>
          <a:lstStyle/>
          <a:p>
            <a:r>
              <a:rPr lang="en" altLang="zh-CN" dirty="0"/>
              <a:t>Splash screens are a great branding opportunity. </a:t>
            </a:r>
          </a:p>
          <a:p>
            <a:r>
              <a:rPr lang="en" altLang="zh-CN" dirty="0"/>
              <a:t>Because of that, many teams implement unique, highly customized splash experiences. </a:t>
            </a:r>
          </a:p>
          <a:p>
            <a:r>
              <a:rPr lang="en" altLang="zh-CN" dirty="0"/>
              <a:t>To facilitate this, Flutter allows you to display an arbitrary Android View as a splash screen, and even allows you to control how that View transitions to Flutter after Flutter renders its first frame.</a:t>
            </a:r>
          </a:p>
        </p:txBody>
      </p:sp>
    </p:spTree>
    <p:extLst>
      <p:ext uri="{BB962C8B-B14F-4D97-AF65-F5344CB8AC3E}">
        <p14:creationId xmlns:p14="http://schemas.microsoft.com/office/powerpoint/2010/main" val="149238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EF427-D705-7D49-8E42-5F189B264FF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94B0337-174B-3142-BDF8-777758AD95DF}"/>
              </a:ext>
            </a:extLst>
          </p:cNvPr>
          <p:cNvSpPr>
            <a:spLocks noGrp="1"/>
          </p:cNvSpPr>
          <p:nvPr>
            <p:ph type="body" idx="1"/>
          </p:nvPr>
        </p:nvSpPr>
        <p:spPr/>
        <p:txBody>
          <a:bodyPr/>
          <a:lstStyle/>
          <a:p>
            <a:pPr marL="114300" indent="0">
              <a:buNone/>
            </a:pPr>
            <a:r>
              <a:rPr lang="en" altLang="zh-CN" dirty="0"/>
              <a:t>Implement a custom splash View</a:t>
            </a:r>
          </a:p>
          <a:p>
            <a:r>
              <a:rPr lang="en" altLang="zh-CN" dirty="0"/>
              <a:t>First, define the custom View that should be displayed as the splash screen.</a:t>
            </a:r>
          </a:p>
          <a:p>
            <a:r>
              <a:rPr lang="en" altLang="zh-CN" dirty="0"/>
              <a:t>This View could display anything, from a simple solid color to an animation. An example isn’t provided because there are too many options.</a:t>
            </a:r>
          </a:p>
        </p:txBody>
      </p:sp>
    </p:spTree>
    <p:extLst>
      <p:ext uri="{BB962C8B-B14F-4D97-AF65-F5344CB8AC3E}">
        <p14:creationId xmlns:p14="http://schemas.microsoft.com/office/powerpoint/2010/main" val="3977339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861F2-F4AF-3E4A-BDBB-8DE004830CC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E19F566-82F9-DD43-88BB-9AF3B494F43D}"/>
              </a:ext>
            </a:extLst>
          </p:cNvPr>
          <p:cNvSpPr>
            <a:spLocks noGrp="1"/>
          </p:cNvSpPr>
          <p:nvPr>
            <p:ph type="body" idx="1"/>
          </p:nvPr>
        </p:nvSpPr>
        <p:spPr>
          <a:xfrm>
            <a:off x="311700" y="1229875"/>
            <a:ext cx="3243424" cy="3339000"/>
          </a:xfrm>
        </p:spPr>
        <p:txBody>
          <a:bodyPr/>
          <a:lstStyle/>
          <a:p>
            <a:pPr marL="114300" indent="0">
              <a:buNone/>
            </a:pPr>
            <a:r>
              <a:rPr lang="en" altLang="zh-CN" dirty="0"/>
              <a:t>Implement the </a:t>
            </a:r>
            <a:r>
              <a:rPr lang="en" altLang="zh-CN" dirty="0" err="1"/>
              <a:t>SplashScreen</a:t>
            </a:r>
            <a:r>
              <a:rPr lang="en" altLang="zh-CN" dirty="0"/>
              <a:t> interface</a:t>
            </a:r>
          </a:p>
          <a:p>
            <a:r>
              <a:rPr lang="en" altLang="zh-CN" dirty="0"/>
              <a:t>First, the following is an example of a </a:t>
            </a:r>
            <a:r>
              <a:rPr lang="en" altLang="zh-CN" dirty="0" err="1"/>
              <a:t>SplashScreen</a:t>
            </a:r>
            <a:r>
              <a:rPr lang="en" altLang="zh-CN" dirty="0"/>
              <a:t> that has no visual state and no transition animation.</a:t>
            </a:r>
            <a:endParaRPr kumimoji="1" lang="zh-CN" altLang="en-US" dirty="0"/>
          </a:p>
        </p:txBody>
      </p:sp>
      <p:pic>
        <p:nvPicPr>
          <p:cNvPr id="4" name="图片 3">
            <a:extLst>
              <a:ext uri="{FF2B5EF4-FFF2-40B4-BE49-F238E27FC236}">
                <a16:creationId xmlns:a16="http://schemas.microsoft.com/office/drawing/2014/main" id="{779858E1-589A-5041-AEE7-66B001E17071}"/>
              </a:ext>
            </a:extLst>
          </p:cNvPr>
          <p:cNvPicPr>
            <a:picLocks noChangeAspect="1"/>
          </p:cNvPicPr>
          <p:nvPr/>
        </p:nvPicPr>
        <p:blipFill>
          <a:blip r:embed="rId2"/>
          <a:stretch>
            <a:fillRect/>
          </a:stretch>
        </p:blipFill>
        <p:spPr>
          <a:xfrm>
            <a:off x="3555124" y="1017800"/>
            <a:ext cx="5277176" cy="3591835"/>
          </a:xfrm>
          <a:prstGeom prst="rect">
            <a:avLst/>
          </a:prstGeom>
        </p:spPr>
      </p:pic>
    </p:spTree>
    <p:extLst>
      <p:ext uri="{BB962C8B-B14F-4D97-AF65-F5344CB8AC3E}">
        <p14:creationId xmlns:p14="http://schemas.microsoft.com/office/powerpoint/2010/main" val="2215468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726466-99FF-5348-B398-FEFC28070D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BE13F21-8EC4-1946-B65D-52AFE53C491A}"/>
              </a:ext>
            </a:extLst>
          </p:cNvPr>
          <p:cNvSpPr>
            <a:spLocks noGrp="1"/>
          </p:cNvSpPr>
          <p:nvPr>
            <p:ph type="body" idx="1"/>
          </p:nvPr>
        </p:nvSpPr>
        <p:spPr>
          <a:xfrm>
            <a:off x="311700" y="1229875"/>
            <a:ext cx="3913459" cy="3339000"/>
          </a:xfrm>
        </p:spPr>
        <p:txBody>
          <a:bodyPr/>
          <a:lstStyle/>
          <a:p>
            <a:pPr marL="114300" indent="0">
              <a:buNone/>
            </a:pPr>
            <a:r>
              <a:rPr lang="en" altLang="zh-CN" dirty="0"/>
              <a:t>The second example</a:t>
            </a:r>
            <a:r>
              <a:rPr lang="en-US" altLang="zh-CN" dirty="0"/>
              <a:t>.</a:t>
            </a:r>
            <a:r>
              <a:rPr lang="en" altLang="zh-CN" dirty="0"/>
              <a:t> </a:t>
            </a:r>
          </a:p>
          <a:p>
            <a:r>
              <a:rPr lang="en" altLang="zh-CN" dirty="0"/>
              <a:t>The custom </a:t>
            </a:r>
            <a:r>
              <a:rPr lang="en" altLang="zh-CN" dirty="0" err="1"/>
              <a:t>SplashScreen</a:t>
            </a:r>
            <a:r>
              <a:rPr lang="en" altLang="zh-CN" dirty="0"/>
              <a:t> keeps a reference to its custom View and instructs the custom View to transition away, passing the </a:t>
            </a:r>
            <a:r>
              <a:rPr lang="en" altLang="zh-CN" dirty="0" err="1"/>
              <a:t>onTransitionComplete</a:t>
            </a:r>
            <a:r>
              <a:rPr lang="en" altLang="zh-CN" dirty="0"/>
              <a:t> callback to the custom View to invoke.</a:t>
            </a:r>
            <a:endParaRPr kumimoji="1" lang="zh-CN" altLang="en-US" dirty="0"/>
          </a:p>
        </p:txBody>
      </p:sp>
      <p:pic>
        <p:nvPicPr>
          <p:cNvPr id="4" name="图片 3">
            <a:extLst>
              <a:ext uri="{FF2B5EF4-FFF2-40B4-BE49-F238E27FC236}">
                <a16:creationId xmlns:a16="http://schemas.microsoft.com/office/drawing/2014/main" id="{E75F5488-30E7-0C41-9336-42484405E1E0}"/>
              </a:ext>
            </a:extLst>
          </p:cNvPr>
          <p:cNvPicPr>
            <a:picLocks noChangeAspect="1"/>
          </p:cNvPicPr>
          <p:nvPr/>
        </p:nvPicPr>
        <p:blipFill>
          <a:blip r:embed="rId2"/>
          <a:stretch>
            <a:fillRect/>
          </a:stretch>
        </p:blipFill>
        <p:spPr>
          <a:xfrm>
            <a:off x="4225159" y="1171100"/>
            <a:ext cx="4847897" cy="3301701"/>
          </a:xfrm>
          <a:prstGeom prst="rect">
            <a:avLst/>
          </a:prstGeom>
        </p:spPr>
      </p:pic>
    </p:spTree>
    <p:extLst>
      <p:ext uri="{BB962C8B-B14F-4D97-AF65-F5344CB8AC3E}">
        <p14:creationId xmlns:p14="http://schemas.microsoft.com/office/powerpoint/2010/main" val="3816773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Adding interactivity</a:t>
            </a:r>
          </a:p>
        </p:txBody>
      </p:sp>
    </p:spTree>
    <p:extLst>
      <p:ext uri="{BB962C8B-B14F-4D97-AF65-F5344CB8AC3E}">
        <p14:creationId xmlns:p14="http://schemas.microsoft.com/office/powerpoint/2010/main" val="1788399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8E67AF7-920C-344D-B6F6-0C354C162AA4}"/>
              </a:ext>
            </a:extLst>
          </p:cNvPr>
          <p:cNvSpPr>
            <a:spLocks noGrp="1"/>
          </p:cNvSpPr>
          <p:nvPr>
            <p:ph type="title"/>
          </p:nvPr>
        </p:nvSpPr>
        <p:spPr/>
        <p:txBody>
          <a:bodyPr/>
          <a:lstStyle/>
          <a:p>
            <a:r>
              <a:rPr lang="en" altLang="zh-CN" dirty="0"/>
              <a:t>What you’ll learn</a:t>
            </a:r>
            <a:endParaRPr lang="zh-CN" altLang="en-US" dirty="0"/>
          </a:p>
        </p:txBody>
      </p:sp>
      <p:sp>
        <p:nvSpPr>
          <p:cNvPr id="8" name="文本占位符 7">
            <a:extLst>
              <a:ext uri="{FF2B5EF4-FFF2-40B4-BE49-F238E27FC236}">
                <a16:creationId xmlns:a16="http://schemas.microsoft.com/office/drawing/2014/main" id="{59B122FF-BAFD-064A-B190-D527A5FA48A3}"/>
              </a:ext>
            </a:extLst>
          </p:cNvPr>
          <p:cNvSpPr>
            <a:spLocks noGrp="1"/>
          </p:cNvSpPr>
          <p:nvPr>
            <p:ph type="body" idx="1"/>
          </p:nvPr>
        </p:nvSpPr>
        <p:spPr/>
        <p:txBody>
          <a:bodyPr/>
          <a:lstStyle/>
          <a:p>
            <a:r>
              <a:rPr lang="en" altLang="zh-CN" dirty="0"/>
              <a:t>How to respond to taps.</a:t>
            </a:r>
          </a:p>
          <a:p>
            <a:r>
              <a:rPr lang="en" altLang="zh-CN" dirty="0"/>
              <a:t>How to create a custom widget.</a:t>
            </a:r>
          </a:p>
          <a:p>
            <a:r>
              <a:rPr lang="en" altLang="zh-CN" dirty="0"/>
              <a:t>The difference between stateless and stateful widgets.</a:t>
            </a:r>
          </a:p>
          <a:p>
            <a:endParaRPr lang="zh-CN" altLang="en-US" dirty="0"/>
          </a:p>
        </p:txBody>
      </p:sp>
    </p:spTree>
    <p:extLst>
      <p:ext uri="{BB962C8B-B14F-4D97-AF65-F5344CB8AC3E}">
        <p14:creationId xmlns:p14="http://schemas.microsoft.com/office/powerpoint/2010/main" val="2027488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2" name="Google Shape;182;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b="1" dirty="0">
                <a:hlinkClick r:id="rId3"/>
              </a:rPr>
              <a:t>Stack</a:t>
            </a:r>
            <a:r>
              <a:rPr lang="en" altLang="zh-CN" b="1" dirty="0"/>
              <a:t>: </a:t>
            </a:r>
            <a:r>
              <a:rPr lang="en" altLang="zh-CN" dirty="0"/>
              <a:t>Instead of being linearly oriented (either horizontally or vertically), a Stack widget lets you place widgets on top of each other in paint order. You can then use the </a:t>
            </a:r>
            <a:r>
              <a:rPr lang="en" altLang="zh-CN" dirty="0">
                <a:hlinkClick r:id="rId4"/>
              </a:rPr>
              <a:t>Positioned</a:t>
            </a:r>
            <a:r>
              <a:rPr lang="en" altLang="zh-CN" dirty="0"/>
              <a:t> widget on children of a Stack to position them relative to the top, right, bottom, or left edge of the stack. </a:t>
            </a:r>
          </a:p>
          <a:p>
            <a:pPr marL="342900"/>
            <a:r>
              <a:rPr lang="en" altLang="zh-CN" b="1" dirty="0">
                <a:hlinkClick r:id="rId5"/>
              </a:rPr>
              <a:t>Container</a:t>
            </a:r>
            <a:r>
              <a:rPr lang="en" altLang="zh-CN" b="1" dirty="0"/>
              <a:t>: </a:t>
            </a:r>
            <a:r>
              <a:rPr lang="en" altLang="zh-CN" dirty="0"/>
              <a:t>The Container widget lets you create a rectangular visual element. A container can be decorated with a </a:t>
            </a:r>
            <a:r>
              <a:rPr lang="en" altLang="zh-CN" dirty="0">
                <a:hlinkClick r:id="rId6"/>
              </a:rPr>
              <a:t>BoxDecoration</a:t>
            </a:r>
            <a:r>
              <a:rPr lang="en" altLang="zh-CN" dirty="0"/>
              <a:t>, such as a background, a border, or a shadow. </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2C047-8785-1542-B6FD-D3DA6B3A282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E6E8087-710D-BB49-8109-7B18FE5B14F9}"/>
              </a:ext>
            </a:extLst>
          </p:cNvPr>
          <p:cNvSpPr>
            <a:spLocks noGrp="1"/>
          </p:cNvSpPr>
          <p:nvPr>
            <p:ph type="body" idx="1"/>
          </p:nvPr>
        </p:nvSpPr>
        <p:spPr>
          <a:xfrm>
            <a:off x="311700" y="1229875"/>
            <a:ext cx="4260300" cy="3339000"/>
          </a:xfrm>
        </p:spPr>
        <p:txBody>
          <a:bodyPr/>
          <a:lstStyle/>
          <a:p>
            <a:r>
              <a:rPr lang="en" altLang="zh-CN" dirty="0">
                <a:hlinkClick r:id="rId2"/>
              </a:rPr>
              <a:t>Layout tutorial</a:t>
            </a:r>
            <a:r>
              <a:rPr lang="en" altLang="zh-CN" dirty="0"/>
              <a:t> showed you how to create the layout for the following screenshot.</a:t>
            </a:r>
          </a:p>
          <a:p>
            <a:pPr lvl="1"/>
            <a:r>
              <a:rPr lang="en" altLang="zh-CN" dirty="0"/>
              <a:t>In this tutorial, you’ll add interactivity to an app that contains only non-interactive widgets.</a:t>
            </a:r>
          </a:p>
          <a:p>
            <a:pPr lvl="1"/>
            <a:r>
              <a:rPr lang="en" altLang="zh-CN" dirty="0"/>
              <a:t> Specifically, you’ll modify an icon to make it </a:t>
            </a:r>
            <a:r>
              <a:rPr lang="en" altLang="zh-CN" dirty="0" err="1"/>
              <a:t>tappable</a:t>
            </a:r>
            <a:r>
              <a:rPr lang="en" altLang="zh-CN" dirty="0"/>
              <a:t> by creating a custom stateful widget that manages two stateless widgets.</a:t>
            </a:r>
            <a:endParaRPr kumimoji="1" lang="zh-CN" altLang="en-US" dirty="0"/>
          </a:p>
        </p:txBody>
      </p:sp>
      <p:pic>
        <p:nvPicPr>
          <p:cNvPr id="4" name="图片 3">
            <a:extLst>
              <a:ext uri="{FF2B5EF4-FFF2-40B4-BE49-F238E27FC236}">
                <a16:creationId xmlns:a16="http://schemas.microsoft.com/office/drawing/2014/main" id="{E0DA359A-2FCD-6A4E-9E7F-5BDC10859647}"/>
              </a:ext>
            </a:extLst>
          </p:cNvPr>
          <p:cNvPicPr>
            <a:picLocks noChangeAspect="1"/>
          </p:cNvPicPr>
          <p:nvPr/>
        </p:nvPicPr>
        <p:blipFill>
          <a:blip r:embed="rId3"/>
          <a:stretch>
            <a:fillRect/>
          </a:stretch>
        </p:blipFill>
        <p:spPr>
          <a:xfrm>
            <a:off x="5161674" y="0"/>
            <a:ext cx="3187700" cy="5080000"/>
          </a:xfrm>
          <a:prstGeom prst="rect">
            <a:avLst/>
          </a:prstGeom>
        </p:spPr>
      </p:pic>
    </p:spTree>
    <p:extLst>
      <p:ext uri="{BB962C8B-B14F-4D97-AF65-F5344CB8AC3E}">
        <p14:creationId xmlns:p14="http://schemas.microsoft.com/office/powerpoint/2010/main" val="3717554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8FA6A-5995-C243-B137-D8BA116DE1F6}"/>
              </a:ext>
            </a:extLst>
          </p:cNvPr>
          <p:cNvSpPr>
            <a:spLocks noGrp="1"/>
          </p:cNvSpPr>
          <p:nvPr>
            <p:ph type="title"/>
          </p:nvPr>
        </p:nvSpPr>
        <p:spPr/>
        <p:txBody>
          <a:bodyPr/>
          <a:lstStyle/>
          <a:p>
            <a:r>
              <a:rPr lang="en" altLang="zh-CN" dirty="0"/>
              <a:t>Stateful and stateless widgets</a:t>
            </a:r>
            <a:endParaRPr kumimoji="1" lang="zh-CN" altLang="en-US" dirty="0"/>
          </a:p>
        </p:txBody>
      </p:sp>
      <p:sp>
        <p:nvSpPr>
          <p:cNvPr id="3" name="文本占位符 2">
            <a:extLst>
              <a:ext uri="{FF2B5EF4-FFF2-40B4-BE49-F238E27FC236}">
                <a16:creationId xmlns:a16="http://schemas.microsoft.com/office/drawing/2014/main" id="{C378C95B-8098-A841-8CC8-118D977B9D63}"/>
              </a:ext>
            </a:extLst>
          </p:cNvPr>
          <p:cNvSpPr>
            <a:spLocks noGrp="1"/>
          </p:cNvSpPr>
          <p:nvPr>
            <p:ph type="body" idx="1"/>
          </p:nvPr>
        </p:nvSpPr>
        <p:spPr/>
        <p:txBody>
          <a:bodyPr/>
          <a:lstStyle/>
          <a:p>
            <a:r>
              <a:rPr lang="en" altLang="zh-CN" dirty="0"/>
              <a:t>A widget is either stateful or stateless.</a:t>
            </a:r>
          </a:p>
          <a:p>
            <a:pPr lvl="1"/>
            <a:r>
              <a:rPr lang="en" altLang="zh-CN" dirty="0"/>
              <a:t>A </a:t>
            </a:r>
            <a:r>
              <a:rPr lang="en" altLang="zh-CN" i="1" dirty="0"/>
              <a:t>stateless</a:t>
            </a:r>
            <a:r>
              <a:rPr lang="en" altLang="zh-CN" dirty="0"/>
              <a:t> widget never changes. </a:t>
            </a:r>
            <a:r>
              <a:rPr lang="en" altLang="zh-CN" dirty="0">
                <a:hlinkClick r:id="rId2"/>
              </a:rPr>
              <a:t>Icon</a:t>
            </a:r>
            <a:r>
              <a:rPr lang="en" altLang="zh-CN" dirty="0"/>
              <a:t>, </a:t>
            </a:r>
            <a:r>
              <a:rPr lang="en" altLang="zh-CN" dirty="0">
                <a:hlinkClick r:id="rId3"/>
              </a:rPr>
              <a:t>IconButton</a:t>
            </a:r>
            <a:r>
              <a:rPr lang="en" altLang="zh-CN" dirty="0"/>
              <a:t>, and </a:t>
            </a:r>
            <a:r>
              <a:rPr lang="en" altLang="zh-CN" dirty="0">
                <a:hlinkClick r:id="rId4"/>
              </a:rPr>
              <a:t>Text</a:t>
            </a:r>
            <a:r>
              <a:rPr lang="en" altLang="zh-CN" dirty="0"/>
              <a:t> are examples of stateless widgets. Stateless widgets subclass </a:t>
            </a:r>
            <a:r>
              <a:rPr lang="en" altLang="zh-CN" dirty="0">
                <a:hlinkClick r:id="rId5"/>
              </a:rPr>
              <a:t>StatelessWidget</a:t>
            </a:r>
            <a:r>
              <a:rPr lang="en" altLang="zh-CN" dirty="0"/>
              <a:t>.</a:t>
            </a:r>
          </a:p>
          <a:p>
            <a:pPr lvl="1"/>
            <a:r>
              <a:rPr lang="en" altLang="zh-CN" dirty="0"/>
              <a:t>A </a:t>
            </a:r>
            <a:r>
              <a:rPr lang="en" altLang="zh-CN" i="1" dirty="0"/>
              <a:t>stateful</a:t>
            </a:r>
            <a:r>
              <a:rPr lang="en" altLang="zh-CN" dirty="0"/>
              <a:t> widget is dynamic: for example, it can change its appearance in response to events triggered by user interactions or when it receives data. </a:t>
            </a:r>
            <a:r>
              <a:rPr lang="en" altLang="zh-CN" dirty="0">
                <a:hlinkClick r:id="rId6"/>
              </a:rPr>
              <a:t>Checkbox</a:t>
            </a:r>
            <a:r>
              <a:rPr lang="en" altLang="zh-CN" dirty="0"/>
              <a:t>, </a:t>
            </a:r>
            <a:r>
              <a:rPr lang="en" altLang="zh-CN" dirty="0">
                <a:hlinkClick r:id="rId7"/>
              </a:rPr>
              <a:t>Radio</a:t>
            </a:r>
            <a:r>
              <a:rPr lang="en" altLang="zh-CN" dirty="0"/>
              <a:t>, </a:t>
            </a:r>
            <a:r>
              <a:rPr lang="en" altLang="zh-CN" dirty="0">
                <a:hlinkClick r:id="rId8"/>
              </a:rPr>
              <a:t>Slider</a:t>
            </a:r>
            <a:r>
              <a:rPr lang="en" altLang="zh-CN" dirty="0"/>
              <a:t>, </a:t>
            </a:r>
            <a:r>
              <a:rPr lang="en" altLang="zh-CN" dirty="0">
                <a:hlinkClick r:id="rId9"/>
              </a:rPr>
              <a:t>InkWell</a:t>
            </a:r>
            <a:r>
              <a:rPr lang="en" altLang="zh-CN" dirty="0"/>
              <a:t>, </a:t>
            </a:r>
            <a:r>
              <a:rPr lang="en" altLang="zh-CN" dirty="0">
                <a:hlinkClick r:id="rId10"/>
              </a:rPr>
              <a:t>Form</a:t>
            </a:r>
            <a:r>
              <a:rPr lang="en" altLang="zh-CN" dirty="0"/>
              <a:t>, and </a:t>
            </a:r>
            <a:r>
              <a:rPr lang="en" altLang="zh-CN" dirty="0">
                <a:hlinkClick r:id="rId11"/>
              </a:rPr>
              <a:t>TextField</a:t>
            </a:r>
            <a:r>
              <a:rPr lang="en" altLang="zh-CN" dirty="0"/>
              <a:t> are examples of stateful widgets. Stateful widgets subclass </a:t>
            </a:r>
            <a:r>
              <a:rPr lang="en" altLang="zh-CN" dirty="0">
                <a:hlinkClick r:id="rId12"/>
              </a:rPr>
              <a:t>StatefulWidget</a:t>
            </a:r>
            <a:r>
              <a:rPr lang="en" altLang="zh-CN" dirty="0"/>
              <a:t>.</a:t>
            </a:r>
          </a:p>
          <a:p>
            <a:r>
              <a:rPr lang="en" altLang="zh-CN" dirty="0"/>
              <a:t>A widget’s state is stored in a </a:t>
            </a:r>
            <a:r>
              <a:rPr lang="en" altLang="zh-CN" dirty="0">
                <a:hlinkClick r:id="rId13"/>
              </a:rPr>
              <a:t>State</a:t>
            </a:r>
            <a:r>
              <a:rPr lang="en" altLang="zh-CN" dirty="0"/>
              <a:t> object, separating the widget’s state from its appearance. </a:t>
            </a:r>
          </a:p>
        </p:txBody>
      </p:sp>
    </p:spTree>
    <p:extLst>
      <p:ext uri="{BB962C8B-B14F-4D97-AF65-F5344CB8AC3E}">
        <p14:creationId xmlns:p14="http://schemas.microsoft.com/office/powerpoint/2010/main" val="304776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6858B-5D2F-9444-86AD-3754DE7843FC}"/>
              </a:ext>
            </a:extLst>
          </p:cNvPr>
          <p:cNvSpPr>
            <a:spLocks noGrp="1"/>
          </p:cNvSpPr>
          <p:nvPr>
            <p:ph type="title"/>
          </p:nvPr>
        </p:nvSpPr>
        <p:spPr/>
        <p:txBody>
          <a:bodyPr/>
          <a:lstStyle/>
          <a:p>
            <a:r>
              <a:rPr lang="en" altLang="zh-CN" dirty="0"/>
              <a:t>Creating a stateful widget</a:t>
            </a:r>
            <a:endParaRPr kumimoji="1" lang="zh-CN" altLang="en-US" dirty="0"/>
          </a:p>
        </p:txBody>
      </p:sp>
      <p:sp>
        <p:nvSpPr>
          <p:cNvPr id="3" name="文本占位符 2">
            <a:extLst>
              <a:ext uri="{FF2B5EF4-FFF2-40B4-BE49-F238E27FC236}">
                <a16:creationId xmlns:a16="http://schemas.microsoft.com/office/drawing/2014/main" id="{B0335F34-7FAB-0244-A483-918F98489175}"/>
              </a:ext>
            </a:extLst>
          </p:cNvPr>
          <p:cNvSpPr>
            <a:spLocks noGrp="1"/>
          </p:cNvSpPr>
          <p:nvPr>
            <p:ph type="body" idx="1"/>
          </p:nvPr>
        </p:nvSpPr>
        <p:spPr/>
        <p:txBody>
          <a:bodyPr/>
          <a:lstStyle/>
          <a:p>
            <a:r>
              <a:rPr lang="en" altLang="zh-CN" dirty="0"/>
              <a:t>This section shows you how to build a stateful widget, called </a:t>
            </a:r>
            <a:r>
              <a:rPr lang="en" altLang="zh-CN" dirty="0" err="1"/>
              <a:t>FavoriteWidget</a:t>
            </a:r>
            <a:r>
              <a:rPr lang="en" altLang="zh-CN" dirty="0"/>
              <a:t>, for the lakes app. </a:t>
            </a:r>
          </a:p>
          <a:p>
            <a:r>
              <a:rPr lang="en" altLang="zh-CN" dirty="0"/>
              <a:t>After setting up, your first step is choosing how state is managed for </a:t>
            </a:r>
            <a:r>
              <a:rPr lang="en" altLang="zh-CN" dirty="0" err="1"/>
              <a:t>FavoriteWidget</a:t>
            </a:r>
            <a:r>
              <a:rPr lang="en" altLang="zh-CN" dirty="0"/>
              <a:t>.</a:t>
            </a:r>
          </a:p>
        </p:txBody>
      </p:sp>
    </p:spTree>
    <p:extLst>
      <p:ext uri="{BB962C8B-B14F-4D97-AF65-F5344CB8AC3E}">
        <p14:creationId xmlns:p14="http://schemas.microsoft.com/office/powerpoint/2010/main" val="59770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45784-D60D-5343-B0F1-3D1895A30B8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1276BCC-6515-E844-BE80-DA5043CA8ADA}"/>
              </a:ext>
            </a:extLst>
          </p:cNvPr>
          <p:cNvSpPr>
            <a:spLocks noGrp="1"/>
          </p:cNvSpPr>
          <p:nvPr>
            <p:ph type="body" idx="1"/>
          </p:nvPr>
        </p:nvSpPr>
        <p:spPr/>
        <p:txBody>
          <a:bodyPr/>
          <a:lstStyle/>
          <a:p>
            <a:pPr marL="114300" indent="0">
              <a:buNone/>
            </a:pPr>
            <a:r>
              <a:rPr lang="en" altLang="zh-CN" dirty="0"/>
              <a:t>Step 0: Get ready</a:t>
            </a:r>
          </a:p>
          <a:p>
            <a:r>
              <a:rPr lang="en" altLang="zh-CN" dirty="0"/>
              <a:t>Make sure you’ve </a:t>
            </a:r>
            <a:r>
              <a:rPr lang="en" altLang="zh-CN" dirty="0">
                <a:hlinkClick r:id="rId2"/>
              </a:rPr>
              <a:t>set up</a:t>
            </a:r>
            <a:r>
              <a:rPr lang="en" altLang="zh-CN" dirty="0"/>
              <a:t> your environment.</a:t>
            </a:r>
          </a:p>
          <a:p>
            <a:r>
              <a:rPr lang="en" altLang="zh-CN" dirty="0">
                <a:hlinkClick r:id="rId3"/>
              </a:rPr>
              <a:t>Create a basic “Hello World” Flutter app</a:t>
            </a:r>
            <a:r>
              <a:rPr lang="en" altLang="zh-CN" dirty="0"/>
              <a:t>.</a:t>
            </a:r>
          </a:p>
          <a:p>
            <a:r>
              <a:rPr lang="en" altLang="zh-CN" dirty="0"/>
              <a:t>Replace the lib/</a:t>
            </a:r>
            <a:r>
              <a:rPr lang="en" altLang="zh-CN" dirty="0" err="1"/>
              <a:t>main.dart</a:t>
            </a:r>
            <a:r>
              <a:rPr lang="en" altLang="zh-CN" dirty="0"/>
              <a:t> file with </a:t>
            </a:r>
            <a:r>
              <a:rPr lang="en" altLang="zh-CN" dirty="0">
                <a:hlinkClick r:id="rId4"/>
              </a:rPr>
              <a:t>main.dart</a:t>
            </a:r>
            <a:r>
              <a:rPr lang="en" altLang="zh-CN" dirty="0"/>
              <a:t>.</a:t>
            </a:r>
          </a:p>
          <a:p>
            <a:r>
              <a:rPr lang="en" altLang="zh-CN" dirty="0"/>
              <a:t>Replace the </a:t>
            </a:r>
            <a:r>
              <a:rPr lang="en" altLang="zh-CN" dirty="0" err="1"/>
              <a:t>pubspec.yaml</a:t>
            </a:r>
            <a:r>
              <a:rPr lang="en" altLang="zh-CN" dirty="0"/>
              <a:t> file with </a:t>
            </a:r>
            <a:r>
              <a:rPr lang="en" altLang="zh-CN" dirty="0">
                <a:hlinkClick r:id="rId5"/>
              </a:rPr>
              <a:t>pubspec.yaml</a:t>
            </a:r>
            <a:r>
              <a:rPr lang="en" altLang="zh-CN" dirty="0"/>
              <a:t>.</a:t>
            </a:r>
          </a:p>
          <a:p>
            <a:r>
              <a:rPr lang="en" altLang="zh-CN" dirty="0"/>
              <a:t>Create an images directory in your project, and add </a:t>
            </a:r>
            <a:r>
              <a:rPr lang="en" altLang="zh-CN" dirty="0">
                <a:hlinkClick r:id="rId6"/>
              </a:rPr>
              <a:t>lake.jpg</a:t>
            </a:r>
            <a:r>
              <a:rPr lang="en" altLang="zh-CN" dirty="0"/>
              <a:t>.</a:t>
            </a:r>
          </a:p>
          <a:p>
            <a:endParaRPr kumimoji="1" lang="zh-CN" altLang="en-US" dirty="0"/>
          </a:p>
        </p:txBody>
      </p:sp>
    </p:spTree>
    <p:extLst>
      <p:ext uri="{BB962C8B-B14F-4D97-AF65-F5344CB8AC3E}">
        <p14:creationId xmlns:p14="http://schemas.microsoft.com/office/powerpoint/2010/main" val="1450445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A70BF-F894-6943-9377-B04AFFC699A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0C3FE8B-F4BE-5A49-A8C4-1103EF48EF22}"/>
              </a:ext>
            </a:extLst>
          </p:cNvPr>
          <p:cNvSpPr>
            <a:spLocks noGrp="1"/>
          </p:cNvSpPr>
          <p:nvPr>
            <p:ph type="body" idx="1"/>
          </p:nvPr>
        </p:nvSpPr>
        <p:spPr/>
        <p:txBody>
          <a:bodyPr/>
          <a:lstStyle/>
          <a:p>
            <a:pPr marL="114300" indent="0">
              <a:buNone/>
            </a:pPr>
            <a:r>
              <a:rPr lang="en" altLang="zh-CN" dirty="0"/>
              <a:t>Step 1: Decide which object manages the widget’s state</a:t>
            </a:r>
          </a:p>
          <a:p>
            <a:r>
              <a:rPr lang="en" altLang="zh-CN" dirty="0"/>
              <a:t>A widget’s state can be managed in several ways, but in our example the widget itself, </a:t>
            </a:r>
            <a:r>
              <a:rPr lang="en" altLang="zh-CN" dirty="0" err="1"/>
              <a:t>FavoriteWidget</a:t>
            </a:r>
            <a:r>
              <a:rPr lang="en" altLang="zh-CN" dirty="0"/>
              <a:t>, will manage its own state. </a:t>
            </a:r>
          </a:p>
          <a:p>
            <a:r>
              <a:rPr lang="en" altLang="zh-CN" dirty="0"/>
              <a:t>In this example, toggling the star is an isolated action that doesn’t affect the parent widget or the rest of the UI, so the widget can handle its state internally.</a:t>
            </a:r>
            <a:endParaRPr kumimoji="1" lang="en-US" altLang="zh-CN" dirty="0"/>
          </a:p>
        </p:txBody>
      </p:sp>
    </p:spTree>
    <p:extLst>
      <p:ext uri="{BB962C8B-B14F-4D97-AF65-F5344CB8AC3E}">
        <p14:creationId xmlns:p14="http://schemas.microsoft.com/office/powerpoint/2010/main" val="2372959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BAF57-B33B-AB41-B510-92D78458F09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B968734-B287-A44A-9A50-97E5A8DBF402}"/>
              </a:ext>
            </a:extLst>
          </p:cNvPr>
          <p:cNvSpPr>
            <a:spLocks noGrp="1"/>
          </p:cNvSpPr>
          <p:nvPr>
            <p:ph type="body" idx="1"/>
          </p:nvPr>
        </p:nvSpPr>
        <p:spPr/>
        <p:txBody>
          <a:bodyPr/>
          <a:lstStyle/>
          <a:p>
            <a:pPr marL="114300" indent="0">
              <a:buNone/>
            </a:pPr>
            <a:r>
              <a:rPr lang="en" altLang="zh-CN" dirty="0"/>
              <a:t>Step 2: Subclass </a:t>
            </a:r>
            <a:r>
              <a:rPr lang="en" altLang="zh-CN" dirty="0" err="1"/>
              <a:t>StatefulWidget</a:t>
            </a:r>
            <a:endParaRPr lang="en" altLang="zh-CN" dirty="0"/>
          </a:p>
          <a:p>
            <a:r>
              <a:rPr lang="en" altLang="zh-CN" dirty="0"/>
              <a:t>The </a:t>
            </a:r>
            <a:r>
              <a:rPr lang="en" altLang="zh-CN" dirty="0" err="1"/>
              <a:t>FavoriteWidget</a:t>
            </a:r>
            <a:r>
              <a:rPr lang="en" altLang="zh-CN" dirty="0"/>
              <a:t> class manages its own state, so it overrides </a:t>
            </a:r>
            <a:r>
              <a:rPr lang="en" altLang="zh-CN" dirty="0" err="1"/>
              <a:t>createState</a:t>
            </a:r>
            <a:r>
              <a:rPr lang="en" altLang="zh-CN" dirty="0"/>
              <a:t>() to create a State object. </a:t>
            </a:r>
            <a:endParaRPr kumimoji="1" lang="zh-CN" altLang="en-US" dirty="0"/>
          </a:p>
        </p:txBody>
      </p:sp>
      <p:pic>
        <p:nvPicPr>
          <p:cNvPr id="4" name="图片 3">
            <a:extLst>
              <a:ext uri="{FF2B5EF4-FFF2-40B4-BE49-F238E27FC236}">
                <a16:creationId xmlns:a16="http://schemas.microsoft.com/office/drawing/2014/main" id="{8EA1F412-9072-9A46-BD7C-BCF317C7FA98}"/>
              </a:ext>
            </a:extLst>
          </p:cNvPr>
          <p:cNvPicPr>
            <a:picLocks noChangeAspect="1"/>
          </p:cNvPicPr>
          <p:nvPr/>
        </p:nvPicPr>
        <p:blipFill>
          <a:blip r:embed="rId2"/>
          <a:stretch>
            <a:fillRect/>
          </a:stretch>
        </p:blipFill>
        <p:spPr>
          <a:xfrm>
            <a:off x="879146" y="2571750"/>
            <a:ext cx="7023100" cy="1841500"/>
          </a:xfrm>
          <a:prstGeom prst="rect">
            <a:avLst/>
          </a:prstGeom>
        </p:spPr>
      </p:pic>
    </p:spTree>
    <p:extLst>
      <p:ext uri="{BB962C8B-B14F-4D97-AF65-F5344CB8AC3E}">
        <p14:creationId xmlns:p14="http://schemas.microsoft.com/office/powerpoint/2010/main" val="494471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C88F3-BF79-B349-B9DC-4342534E4CB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EF44D72-46F8-2F4C-ABE0-FACE954B6667}"/>
              </a:ext>
            </a:extLst>
          </p:cNvPr>
          <p:cNvSpPr>
            <a:spLocks noGrp="1"/>
          </p:cNvSpPr>
          <p:nvPr>
            <p:ph type="body" idx="1"/>
          </p:nvPr>
        </p:nvSpPr>
        <p:spPr/>
        <p:txBody>
          <a:bodyPr/>
          <a:lstStyle/>
          <a:p>
            <a:pPr marL="114300" indent="0">
              <a:buNone/>
            </a:pPr>
            <a:r>
              <a:rPr lang="en" altLang="zh-CN" dirty="0"/>
              <a:t>Step 3: Subclass State</a:t>
            </a:r>
          </a:p>
          <a:p>
            <a:r>
              <a:rPr lang="en" altLang="zh-CN" dirty="0"/>
              <a:t>The _</a:t>
            </a:r>
            <a:r>
              <a:rPr lang="en" altLang="zh-CN" dirty="0" err="1"/>
              <a:t>FavoriteWidgetState</a:t>
            </a:r>
            <a:r>
              <a:rPr lang="en" altLang="zh-CN" dirty="0"/>
              <a:t> class stores the mutable data that can change over the lifetime of the widget. </a:t>
            </a:r>
            <a:endParaRPr kumimoji="1" lang="zh-CN" altLang="en-US" dirty="0"/>
          </a:p>
        </p:txBody>
      </p:sp>
      <p:pic>
        <p:nvPicPr>
          <p:cNvPr id="4" name="图片 3">
            <a:extLst>
              <a:ext uri="{FF2B5EF4-FFF2-40B4-BE49-F238E27FC236}">
                <a16:creationId xmlns:a16="http://schemas.microsoft.com/office/drawing/2014/main" id="{8D8AC1AC-F9FF-5F4D-8F30-2D60C76B2FF1}"/>
              </a:ext>
            </a:extLst>
          </p:cNvPr>
          <p:cNvPicPr>
            <a:picLocks noChangeAspect="1"/>
          </p:cNvPicPr>
          <p:nvPr/>
        </p:nvPicPr>
        <p:blipFill>
          <a:blip r:embed="rId2"/>
          <a:stretch>
            <a:fillRect/>
          </a:stretch>
        </p:blipFill>
        <p:spPr>
          <a:xfrm>
            <a:off x="960163" y="2571750"/>
            <a:ext cx="6388100" cy="1981200"/>
          </a:xfrm>
          <a:prstGeom prst="rect">
            <a:avLst/>
          </a:prstGeom>
        </p:spPr>
      </p:pic>
    </p:spTree>
    <p:extLst>
      <p:ext uri="{BB962C8B-B14F-4D97-AF65-F5344CB8AC3E}">
        <p14:creationId xmlns:p14="http://schemas.microsoft.com/office/powerpoint/2010/main" val="1120188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C88A1-6D32-3949-84AD-035737994EC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DBBEF20-050C-6240-A3E4-8D8E6D0F3509}"/>
              </a:ext>
            </a:extLst>
          </p:cNvPr>
          <p:cNvSpPr>
            <a:spLocks noGrp="1"/>
          </p:cNvSpPr>
          <p:nvPr>
            <p:ph type="body" idx="1"/>
          </p:nvPr>
        </p:nvSpPr>
        <p:spPr>
          <a:xfrm>
            <a:off x="311701" y="1229875"/>
            <a:ext cx="2738274" cy="3339000"/>
          </a:xfrm>
        </p:spPr>
        <p:txBody>
          <a:bodyPr/>
          <a:lstStyle/>
          <a:p>
            <a:r>
              <a:rPr lang="en" altLang="zh-CN" dirty="0"/>
              <a:t>The class also defines a build() method, which creates a row containing a red </a:t>
            </a:r>
            <a:r>
              <a:rPr lang="en" altLang="zh-CN" dirty="0" err="1"/>
              <a:t>IconButton</a:t>
            </a:r>
            <a:r>
              <a:rPr lang="en" altLang="zh-CN" dirty="0"/>
              <a:t>, and Text. </a:t>
            </a:r>
            <a:endParaRPr kumimoji="1" lang="zh-CN" altLang="en-US" dirty="0"/>
          </a:p>
        </p:txBody>
      </p:sp>
      <p:pic>
        <p:nvPicPr>
          <p:cNvPr id="4" name="图片 3">
            <a:extLst>
              <a:ext uri="{FF2B5EF4-FFF2-40B4-BE49-F238E27FC236}">
                <a16:creationId xmlns:a16="http://schemas.microsoft.com/office/drawing/2014/main" id="{0E08DDF0-1F76-2A42-8C71-B6BB584FD6B6}"/>
              </a:ext>
            </a:extLst>
          </p:cNvPr>
          <p:cNvPicPr>
            <a:picLocks noChangeAspect="1"/>
          </p:cNvPicPr>
          <p:nvPr/>
        </p:nvPicPr>
        <p:blipFill>
          <a:blip r:embed="rId2"/>
          <a:stretch>
            <a:fillRect/>
          </a:stretch>
        </p:blipFill>
        <p:spPr>
          <a:xfrm>
            <a:off x="3049974" y="11659"/>
            <a:ext cx="6094026" cy="5143500"/>
          </a:xfrm>
          <a:prstGeom prst="rect">
            <a:avLst/>
          </a:prstGeom>
        </p:spPr>
      </p:pic>
    </p:spTree>
    <p:extLst>
      <p:ext uri="{BB962C8B-B14F-4D97-AF65-F5344CB8AC3E}">
        <p14:creationId xmlns:p14="http://schemas.microsoft.com/office/powerpoint/2010/main" val="710143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700C7-02E5-9E44-B837-E8E7BFA9A97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74A9729-8770-6744-91DE-52686F3A649D}"/>
              </a:ext>
            </a:extLst>
          </p:cNvPr>
          <p:cNvSpPr>
            <a:spLocks noGrp="1"/>
          </p:cNvSpPr>
          <p:nvPr>
            <p:ph type="body" idx="1"/>
          </p:nvPr>
        </p:nvSpPr>
        <p:spPr>
          <a:xfrm>
            <a:off x="311700" y="1229875"/>
            <a:ext cx="3353783" cy="3339000"/>
          </a:xfrm>
        </p:spPr>
        <p:txBody>
          <a:bodyPr/>
          <a:lstStyle/>
          <a:p>
            <a:r>
              <a:rPr lang="en" altLang="zh-CN" dirty="0"/>
              <a:t>The _</a:t>
            </a:r>
            <a:r>
              <a:rPr lang="en" altLang="zh-CN" dirty="0" err="1"/>
              <a:t>toggleFavorite</a:t>
            </a:r>
            <a:r>
              <a:rPr lang="en" altLang="zh-CN" dirty="0"/>
              <a:t>() method, which is called when the </a:t>
            </a:r>
            <a:r>
              <a:rPr lang="en" altLang="zh-CN" dirty="0" err="1"/>
              <a:t>IconButton</a:t>
            </a:r>
            <a:r>
              <a:rPr lang="en" altLang="zh-CN" dirty="0"/>
              <a:t> is pressed, calls </a:t>
            </a:r>
            <a:r>
              <a:rPr lang="en" altLang="zh-CN" dirty="0" err="1"/>
              <a:t>setState</a:t>
            </a:r>
            <a:r>
              <a:rPr lang="en" altLang="zh-CN" dirty="0"/>
              <a:t>(). </a:t>
            </a:r>
            <a:endParaRPr kumimoji="1" lang="zh-CN" altLang="en-US" dirty="0"/>
          </a:p>
        </p:txBody>
      </p:sp>
      <p:pic>
        <p:nvPicPr>
          <p:cNvPr id="4" name="图片 3">
            <a:extLst>
              <a:ext uri="{FF2B5EF4-FFF2-40B4-BE49-F238E27FC236}">
                <a16:creationId xmlns:a16="http://schemas.microsoft.com/office/drawing/2014/main" id="{C675598C-9F6E-7E4E-BE59-12C85D408586}"/>
              </a:ext>
            </a:extLst>
          </p:cNvPr>
          <p:cNvPicPr>
            <a:picLocks noChangeAspect="1"/>
          </p:cNvPicPr>
          <p:nvPr/>
        </p:nvPicPr>
        <p:blipFill>
          <a:blip r:embed="rId2"/>
          <a:stretch>
            <a:fillRect/>
          </a:stretch>
        </p:blipFill>
        <p:spPr>
          <a:xfrm>
            <a:off x="4572000" y="1229875"/>
            <a:ext cx="2984500" cy="3073400"/>
          </a:xfrm>
          <a:prstGeom prst="rect">
            <a:avLst/>
          </a:prstGeom>
        </p:spPr>
      </p:pic>
    </p:spTree>
    <p:extLst>
      <p:ext uri="{BB962C8B-B14F-4D97-AF65-F5344CB8AC3E}">
        <p14:creationId xmlns:p14="http://schemas.microsoft.com/office/powerpoint/2010/main" val="8118612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0634F-CB66-8743-A937-76275EF54B6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38D03E-EA3F-8241-890A-5331EA2D37E8}"/>
              </a:ext>
            </a:extLst>
          </p:cNvPr>
          <p:cNvSpPr>
            <a:spLocks noGrp="1"/>
          </p:cNvSpPr>
          <p:nvPr>
            <p:ph type="body" idx="1"/>
          </p:nvPr>
        </p:nvSpPr>
        <p:spPr>
          <a:xfrm>
            <a:off x="311700" y="1017800"/>
            <a:ext cx="3558734" cy="3339000"/>
          </a:xfrm>
        </p:spPr>
        <p:txBody>
          <a:bodyPr/>
          <a:lstStyle/>
          <a:p>
            <a:pPr marL="114300" indent="0">
              <a:buNone/>
            </a:pPr>
            <a:r>
              <a:rPr lang="en" altLang="zh-CN" dirty="0"/>
              <a:t>Step 4: Plug the stateful widget into the widget tree</a:t>
            </a:r>
          </a:p>
          <a:p>
            <a:r>
              <a:rPr lang="en" altLang="zh-CN" dirty="0"/>
              <a:t>Add your custom stateful widget to the widget tree in the app’s build() method. </a:t>
            </a:r>
            <a:endParaRPr kumimoji="1" lang="zh-CN" altLang="en-US" dirty="0"/>
          </a:p>
        </p:txBody>
      </p:sp>
      <p:pic>
        <p:nvPicPr>
          <p:cNvPr id="5" name="图片 4">
            <a:extLst>
              <a:ext uri="{FF2B5EF4-FFF2-40B4-BE49-F238E27FC236}">
                <a16:creationId xmlns:a16="http://schemas.microsoft.com/office/drawing/2014/main" id="{3CF01119-1864-C342-B8F3-E4ECC0E9D028}"/>
              </a:ext>
            </a:extLst>
          </p:cNvPr>
          <p:cNvPicPr>
            <a:picLocks noChangeAspect="1"/>
          </p:cNvPicPr>
          <p:nvPr/>
        </p:nvPicPr>
        <p:blipFill>
          <a:blip r:embed="rId2"/>
          <a:stretch>
            <a:fillRect/>
          </a:stretch>
        </p:blipFill>
        <p:spPr>
          <a:xfrm>
            <a:off x="4098274" y="0"/>
            <a:ext cx="4841533" cy="5143500"/>
          </a:xfrm>
          <a:prstGeom prst="rect">
            <a:avLst/>
          </a:prstGeom>
        </p:spPr>
      </p:pic>
    </p:spTree>
    <p:extLst>
      <p:ext uri="{BB962C8B-B14F-4D97-AF65-F5344CB8AC3E}">
        <p14:creationId xmlns:p14="http://schemas.microsoft.com/office/powerpoint/2010/main" val="38988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标题 2">
            <a:extLst>
              <a:ext uri="{FF2B5EF4-FFF2-40B4-BE49-F238E27FC236}">
                <a16:creationId xmlns:a16="http://schemas.microsoft.com/office/drawing/2014/main" id="{2BCFD57D-FCEC-944D-8904-38D3431E8E70}"/>
              </a:ext>
            </a:extLst>
          </p:cNvPr>
          <p:cNvSpPr>
            <a:spLocks noGrp="1"/>
          </p:cNvSpPr>
          <p:nvPr>
            <p:ph type="title"/>
          </p:nvPr>
        </p:nvSpPr>
        <p:spPr/>
        <p:txBody>
          <a:bodyPr/>
          <a:lstStyle/>
          <a:p>
            <a:endParaRPr lang="zh-CN" altLang="en-US"/>
          </a:p>
        </p:txBody>
      </p:sp>
      <p:sp>
        <p:nvSpPr>
          <p:cNvPr id="5" name="文本占位符 4">
            <a:extLst>
              <a:ext uri="{FF2B5EF4-FFF2-40B4-BE49-F238E27FC236}">
                <a16:creationId xmlns:a16="http://schemas.microsoft.com/office/drawing/2014/main" id="{3B5EDA55-5814-CB4B-BDF0-866B846F446D}"/>
              </a:ext>
            </a:extLst>
          </p:cNvPr>
          <p:cNvSpPr>
            <a:spLocks noGrp="1"/>
          </p:cNvSpPr>
          <p:nvPr>
            <p:ph type="body" idx="1"/>
          </p:nvPr>
        </p:nvSpPr>
        <p:spPr/>
        <p:txBody>
          <a:bodyPr/>
          <a:lstStyle/>
          <a:p>
            <a:endParaRPr lang="zh-CN" altLang="en-US"/>
          </a:p>
        </p:txBody>
      </p:sp>
      <p:pic>
        <p:nvPicPr>
          <p:cNvPr id="8" name="图片 7">
            <a:extLst>
              <a:ext uri="{FF2B5EF4-FFF2-40B4-BE49-F238E27FC236}">
                <a16:creationId xmlns:a16="http://schemas.microsoft.com/office/drawing/2014/main" id="{746F0AD0-96E2-9B4E-AD08-169263A33A4C}"/>
              </a:ext>
            </a:extLst>
          </p:cNvPr>
          <p:cNvPicPr>
            <a:picLocks noChangeAspect="1"/>
          </p:cNvPicPr>
          <p:nvPr/>
        </p:nvPicPr>
        <p:blipFill>
          <a:blip r:embed="rId3"/>
          <a:stretch>
            <a:fillRect/>
          </a:stretch>
        </p:blipFill>
        <p:spPr>
          <a:xfrm>
            <a:off x="1206500" y="558800"/>
            <a:ext cx="6731000" cy="4025900"/>
          </a:xfrm>
          <a:prstGeom prst="rect">
            <a:avLst/>
          </a:prstGeom>
        </p:spPr>
      </p:pic>
    </p:spTree>
    <p:extLst>
      <p:ext uri="{BB962C8B-B14F-4D97-AF65-F5344CB8AC3E}">
        <p14:creationId xmlns:p14="http://schemas.microsoft.com/office/powerpoint/2010/main" val="1735546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64DFA-5D18-B342-8228-E3EBEB4647A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0C4982D-5609-6B49-B1EA-7388CB2137A6}"/>
              </a:ext>
            </a:extLst>
          </p:cNvPr>
          <p:cNvSpPr>
            <a:spLocks noGrp="1"/>
          </p:cNvSpPr>
          <p:nvPr>
            <p:ph type="body" idx="1"/>
          </p:nvPr>
        </p:nvSpPr>
        <p:spPr/>
        <p:txBody>
          <a:bodyPr/>
          <a:lstStyle/>
          <a:p>
            <a:pPr marL="114300" indent="0">
              <a:buNone/>
            </a:pPr>
            <a:r>
              <a:rPr lang="en" altLang="zh-CN" dirty="0"/>
              <a:t>Problems?</a:t>
            </a:r>
          </a:p>
          <a:p>
            <a:r>
              <a:rPr lang="en" altLang="zh-CN" dirty="0"/>
              <a:t>If you can’t get your code to run, look in your IDE for possible errors. </a:t>
            </a:r>
            <a:r>
              <a:rPr lang="en" altLang="zh-CN" dirty="0">
                <a:hlinkClick r:id="rId2"/>
              </a:rPr>
              <a:t>Debugging Flutter Apps</a:t>
            </a:r>
            <a:r>
              <a:rPr lang="en" altLang="zh-CN" dirty="0"/>
              <a:t> might help. </a:t>
            </a:r>
          </a:p>
          <a:p>
            <a:r>
              <a:rPr lang="en" altLang="zh-CN" dirty="0"/>
              <a:t>If you still can’t find the problem, check your code against the interactive lakes example on GitHub.</a:t>
            </a:r>
          </a:p>
          <a:p>
            <a:pPr lvl="1"/>
            <a:r>
              <a:rPr lang="en" altLang="zh-CN" dirty="0">
                <a:hlinkClick r:id="rId3"/>
              </a:rPr>
              <a:t>lib/main.dart</a:t>
            </a:r>
            <a:endParaRPr lang="en" altLang="zh-CN" dirty="0"/>
          </a:p>
          <a:p>
            <a:pPr lvl="1"/>
            <a:r>
              <a:rPr lang="en" altLang="zh-CN" dirty="0">
                <a:hlinkClick r:id="rId4"/>
              </a:rPr>
              <a:t>pubspec.yaml</a:t>
            </a:r>
            <a:endParaRPr lang="en" altLang="zh-CN" dirty="0"/>
          </a:p>
          <a:p>
            <a:pPr lvl="1"/>
            <a:r>
              <a:rPr lang="en" altLang="zh-CN" dirty="0">
                <a:hlinkClick r:id="rId5"/>
              </a:rPr>
              <a:t>lakes.jpg</a:t>
            </a:r>
            <a:endParaRPr lang="en" altLang="zh-CN" dirty="0"/>
          </a:p>
          <a:p>
            <a:endParaRPr kumimoji="1" lang="zh-CN" altLang="en-US" dirty="0"/>
          </a:p>
        </p:txBody>
      </p:sp>
    </p:spTree>
    <p:extLst>
      <p:ext uri="{BB962C8B-B14F-4D97-AF65-F5344CB8AC3E}">
        <p14:creationId xmlns:p14="http://schemas.microsoft.com/office/powerpoint/2010/main" val="1118468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4718C-399F-2A40-8643-71177E255560}"/>
              </a:ext>
            </a:extLst>
          </p:cNvPr>
          <p:cNvSpPr>
            <a:spLocks noGrp="1"/>
          </p:cNvSpPr>
          <p:nvPr>
            <p:ph type="title"/>
          </p:nvPr>
        </p:nvSpPr>
        <p:spPr/>
        <p:txBody>
          <a:bodyPr/>
          <a:lstStyle/>
          <a:p>
            <a:r>
              <a:rPr lang="en" altLang="zh-CN" dirty="0"/>
              <a:t>Managing state</a:t>
            </a:r>
            <a:endParaRPr kumimoji="1" lang="zh-CN" altLang="en-US" dirty="0"/>
          </a:p>
        </p:txBody>
      </p:sp>
      <p:sp>
        <p:nvSpPr>
          <p:cNvPr id="3" name="文本占位符 2">
            <a:extLst>
              <a:ext uri="{FF2B5EF4-FFF2-40B4-BE49-F238E27FC236}">
                <a16:creationId xmlns:a16="http://schemas.microsoft.com/office/drawing/2014/main" id="{C4FAFDB7-2A89-844B-A048-204A0DB511FF}"/>
              </a:ext>
            </a:extLst>
          </p:cNvPr>
          <p:cNvSpPr>
            <a:spLocks noGrp="1"/>
          </p:cNvSpPr>
          <p:nvPr>
            <p:ph type="body" idx="1"/>
          </p:nvPr>
        </p:nvSpPr>
        <p:spPr/>
        <p:txBody>
          <a:bodyPr/>
          <a:lstStyle/>
          <a:p>
            <a:pPr marL="114300" indent="0">
              <a:buNone/>
            </a:pPr>
            <a:r>
              <a:rPr lang="en" altLang="zh-CN" dirty="0"/>
              <a:t>Here are the most common ways to manage state:</a:t>
            </a:r>
          </a:p>
          <a:p>
            <a:r>
              <a:rPr lang="en" altLang="zh-CN" dirty="0">
                <a:hlinkClick r:id="rId2"/>
              </a:rPr>
              <a:t>The widget manages its own state</a:t>
            </a:r>
            <a:endParaRPr lang="en" altLang="zh-CN" dirty="0"/>
          </a:p>
          <a:p>
            <a:r>
              <a:rPr lang="en" altLang="zh-CN" dirty="0">
                <a:hlinkClick r:id="rId3"/>
              </a:rPr>
              <a:t>The parent manages the widget’s state</a:t>
            </a:r>
            <a:endParaRPr lang="en" altLang="zh-CN" dirty="0"/>
          </a:p>
          <a:p>
            <a:r>
              <a:rPr lang="en" altLang="zh-CN" dirty="0">
                <a:hlinkClick r:id="rId4"/>
              </a:rPr>
              <a:t>A mix-and-match approach</a:t>
            </a:r>
            <a:endParaRPr lang="en" altLang="zh-CN" dirty="0"/>
          </a:p>
          <a:p>
            <a:endParaRPr kumimoji="1" lang="zh-CN" altLang="en-US" dirty="0"/>
          </a:p>
        </p:txBody>
      </p:sp>
    </p:spTree>
    <p:extLst>
      <p:ext uri="{BB962C8B-B14F-4D97-AF65-F5344CB8AC3E}">
        <p14:creationId xmlns:p14="http://schemas.microsoft.com/office/powerpoint/2010/main" val="575923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112EA-B6C5-EF42-B25E-B0585FCCA0E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6C92A0A-7CC6-D945-8147-B02324350428}"/>
              </a:ext>
            </a:extLst>
          </p:cNvPr>
          <p:cNvSpPr>
            <a:spLocks noGrp="1"/>
          </p:cNvSpPr>
          <p:nvPr>
            <p:ph type="body" idx="1"/>
          </p:nvPr>
        </p:nvSpPr>
        <p:spPr/>
        <p:txBody>
          <a:bodyPr/>
          <a:lstStyle/>
          <a:p>
            <a:r>
              <a:rPr lang="en" altLang="zh-CN" dirty="0"/>
              <a:t>We’ll give examples of the different ways of managing state by creating three simple examples: </a:t>
            </a:r>
            <a:r>
              <a:rPr lang="en" altLang="zh-CN" dirty="0" err="1"/>
              <a:t>TapboxA</a:t>
            </a:r>
            <a:r>
              <a:rPr lang="en" altLang="zh-CN" dirty="0"/>
              <a:t>, </a:t>
            </a:r>
            <a:r>
              <a:rPr lang="en" altLang="zh-CN" dirty="0" err="1"/>
              <a:t>TapboxB</a:t>
            </a:r>
            <a:r>
              <a:rPr lang="en" altLang="zh-CN" dirty="0"/>
              <a:t>, and </a:t>
            </a:r>
            <a:r>
              <a:rPr lang="en" altLang="zh-CN" dirty="0" err="1"/>
              <a:t>TapboxC</a:t>
            </a:r>
            <a:r>
              <a:rPr lang="en" altLang="zh-CN" dirty="0"/>
              <a:t>. </a:t>
            </a:r>
          </a:p>
          <a:p>
            <a:r>
              <a:rPr lang="en" altLang="zh-CN" dirty="0"/>
              <a:t>The examples all work similarly—each creates a container that, when tapped, toggles between a green or grey box. </a:t>
            </a:r>
            <a:endParaRPr kumimoji="1" lang="zh-CN" altLang="en-US" dirty="0"/>
          </a:p>
        </p:txBody>
      </p:sp>
      <p:pic>
        <p:nvPicPr>
          <p:cNvPr id="4" name="图片 3">
            <a:extLst>
              <a:ext uri="{FF2B5EF4-FFF2-40B4-BE49-F238E27FC236}">
                <a16:creationId xmlns:a16="http://schemas.microsoft.com/office/drawing/2014/main" id="{B1BE0F88-4CEA-D741-8A5C-957CA2334F34}"/>
              </a:ext>
            </a:extLst>
          </p:cNvPr>
          <p:cNvPicPr>
            <a:picLocks noChangeAspect="1"/>
          </p:cNvPicPr>
          <p:nvPr/>
        </p:nvPicPr>
        <p:blipFill>
          <a:blip r:embed="rId2"/>
          <a:stretch>
            <a:fillRect/>
          </a:stretch>
        </p:blipFill>
        <p:spPr>
          <a:xfrm>
            <a:off x="2289503" y="2899375"/>
            <a:ext cx="1270000" cy="1270000"/>
          </a:xfrm>
          <a:prstGeom prst="rect">
            <a:avLst/>
          </a:prstGeom>
        </p:spPr>
      </p:pic>
      <p:pic>
        <p:nvPicPr>
          <p:cNvPr id="5" name="图片 4">
            <a:extLst>
              <a:ext uri="{FF2B5EF4-FFF2-40B4-BE49-F238E27FC236}">
                <a16:creationId xmlns:a16="http://schemas.microsoft.com/office/drawing/2014/main" id="{E86590B7-C312-CE4B-BDD3-E7837C5D67DF}"/>
              </a:ext>
            </a:extLst>
          </p:cNvPr>
          <p:cNvPicPr>
            <a:picLocks noChangeAspect="1"/>
          </p:cNvPicPr>
          <p:nvPr/>
        </p:nvPicPr>
        <p:blipFill>
          <a:blip r:embed="rId3"/>
          <a:stretch>
            <a:fillRect/>
          </a:stretch>
        </p:blipFill>
        <p:spPr>
          <a:xfrm>
            <a:off x="3881821" y="2899375"/>
            <a:ext cx="1270000" cy="1270000"/>
          </a:xfrm>
          <a:prstGeom prst="rect">
            <a:avLst/>
          </a:prstGeom>
        </p:spPr>
      </p:pic>
    </p:spTree>
    <p:extLst>
      <p:ext uri="{BB962C8B-B14F-4D97-AF65-F5344CB8AC3E}">
        <p14:creationId xmlns:p14="http://schemas.microsoft.com/office/powerpoint/2010/main" val="3610619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48D73-E660-1B41-9A51-6FF5895308BD}"/>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44368C96-D7BF-BE46-A02E-A9B7683647DF}"/>
              </a:ext>
            </a:extLst>
          </p:cNvPr>
          <p:cNvSpPr>
            <a:spLocks noGrp="1"/>
          </p:cNvSpPr>
          <p:nvPr>
            <p:ph type="body" idx="1"/>
          </p:nvPr>
        </p:nvSpPr>
        <p:spPr/>
        <p:txBody>
          <a:bodyPr/>
          <a:lstStyle/>
          <a:p>
            <a:r>
              <a:rPr lang="en" altLang="zh-CN" dirty="0"/>
              <a:t>Sometimes it makes the most sense for the widget to manage its state internally. </a:t>
            </a:r>
          </a:p>
          <a:p>
            <a:r>
              <a:rPr lang="en" altLang="zh-CN" dirty="0"/>
              <a:t>For example, </a:t>
            </a:r>
            <a:r>
              <a:rPr lang="en" altLang="zh-CN" dirty="0">
                <a:hlinkClick r:id="rId2"/>
              </a:rPr>
              <a:t>ListView</a:t>
            </a:r>
            <a:r>
              <a:rPr lang="en" altLang="zh-CN" dirty="0"/>
              <a:t> automatically scrolls when its content exceeds the render box. </a:t>
            </a:r>
          </a:p>
          <a:p>
            <a:r>
              <a:rPr lang="en" altLang="zh-CN" dirty="0"/>
              <a:t>Most developers using </a:t>
            </a:r>
            <a:r>
              <a:rPr lang="en" altLang="zh-CN" dirty="0" err="1"/>
              <a:t>ListView</a:t>
            </a:r>
            <a:r>
              <a:rPr lang="en" altLang="zh-CN" dirty="0"/>
              <a:t> don’t want to manage </a:t>
            </a:r>
            <a:r>
              <a:rPr lang="en" altLang="zh-CN" dirty="0" err="1"/>
              <a:t>ListView’s</a:t>
            </a:r>
            <a:r>
              <a:rPr lang="en" altLang="zh-CN" dirty="0"/>
              <a:t> scrolling behavior, so </a:t>
            </a:r>
            <a:r>
              <a:rPr lang="en" altLang="zh-CN" dirty="0" err="1"/>
              <a:t>ListView</a:t>
            </a:r>
            <a:r>
              <a:rPr lang="en" altLang="zh-CN" dirty="0"/>
              <a:t> itself manages its scroll offset.</a:t>
            </a:r>
          </a:p>
          <a:p>
            <a:endParaRPr kumimoji="1" lang="zh-CN" altLang="en-US" dirty="0"/>
          </a:p>
        </p:txBody>
      </p:sp>
    </p:spTree>
    <p:extLst>
      <p:ext uri="{BB962C8B-B14F-4D97-AF65-F5344CB8AC3E}">
        <p14:creationId xmlns:p14="http://schemas.microsoft.com/office/powerpoint/2010/main" val="17453911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FC74D-CF4C-9846-9A5A-8F950DD5BD30}"/>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53D058D7-4422-EE44-807C-05E54AFF829C}"/>
              </a:ext>
            </a:extLst>
          </p:cNvPr>
          <p:cNvSpPr>
            <a:spLocks noGrp="1"/>
          </p:cNvSpPr>
          <p:nvPr>
            <p:ph type="body" idx="1"/>
          </p:nvPr>
        </p:nvSpPr>
        <p:spPr>
          <a:xfrm>
            <a:off x="311700" y="1229875"/>
            <a:ext cx="2549741" cy="3339000"/>
          </a:xfrm>
        </p:spPr>
        <p:txBody>
          <a:bodyPr/>
          <a:lstStyle/>
          <a:p>
            <a:pPr marL="114300" indent="0">
              <a:buNone/>
            </a:pPr>
            <a:r>
              <a:rPr lang="en" altLang="zh-CN" dirty="0"/>
              <a:t>The widget manages its own state</a:t>
            </a:r>
          </a:p>
          <a:p>
            <a:endParaRPr kumimoji="1" lang="zh-CN" altLang="en-US" dirty="0"/>
          </a:p>
        </p:txBody>
      </p:sp>
      <p:pic>
        <p:nvPicPr>
          <p:cNvPr id="4" name="图片 3">
            <a:extLst>
              <a:ext uri="{FF2B5EF4-FFF2-40B4-BE49-F238E27FC236}">
                <a16:creationId xmlns:a16="http://schemas.microsoft.com/office/drawing/2014/main" id="{95EE90E6-378B-4845-9873-3A4A4A4F049D}"/>
              </a:ext>
            </a:extLst>
          </p:cNvPr>
          <p:cNvPicPr>
            <a:picLocks noChangeAspect="1"/>
          </p:cNvPicPr>
          <p:nvPr/>
        </p:nvPicPr>
        <p:blipFill>
          <a:blip r:embed="rId2"/>
          <a:stretch>
            <a:fillRect/>
          </a:stretch>
        </p:blipFill>
        <p:spPr>
          <a:xfrm>
            <a:off x="2861441" y="764531"/>
            <a:ext cx="6046095" cy="3968969"/>
          </a:xfrm>
          <a:prstGeom prst="rect">
            <a:avLst/>
          </a:prstGeom>
        </p:spPr>
      </p:pic>
    </p:spTree>
    <p:extLst>
      <p:ext uri="{BB962C8B-B14F-4D97-AF65-F5344CB8AC3E}">
        <p14:creationId xmlns:p14="http://schemas.microsoft.com/office/powerpoint/2010/main" val="3782713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AC5A9-E759-624F-B1DB-4F70094DEDF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FE3D1E2-5825-A64A-99FB-785CE81DACA2}"/>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1AAE4FC0-A03B-0F44-8E5B-432B99B8F644}"/>
              </a:ext>
            </a:extLst>
          </p:cNvPr>
          <p:cNvPicPr>
            <a:picLocks noChangeAspect="1"/>
          </p:cNvPicPr>
          <p:nvPr/>
        </p:nvPicPr>
        <p:blipFill>
          <a:blip r:embed="rId2"/>
          <a:stretch>
            <a:fillRect/>
          </a:stretch>
        </p:blipFill>
        <p:spPr>
          <a:xfrm>
            <a:off x="720647" y="0"/>
            <a:ext cx="7702705" cy="5143500"/>
          </a:xfrm>
          <a:prstGeom prst="rect">
            <a:avLst/>
          </a:prstGeom>
        </p:spPr>
      </p:pic>
    </p:spTree>
    <p:extLst>
      <p:ext uri="{BB962C8B-B14F-4D97-AF65-F5344CB8AC3E}">
        <p14:creationId xmlns:p14="http://schemas.microsoft.com/office/powerpoint/2010/main" val="212314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C5623-5F64-1A43-80EB-635DA1C2DD8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315BD73-EF4E-C54D-9126-889BE35C7317}"/>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BAFE1CF6-A9F7-E14E-8853-80E604047181}"/>
              </a:ext>
            </a:extLst>
          </p:cNvPr>
          <p:cNvPicPr>
            <a:picLocks noChangeAspect="1"/>
          </p:cNvPicPr>
          <p:nvPr/>
        </p:nvPicPr>
        <p:blipFill>
          <a:blip r:embed="rId2"/>
          <a:stretch>
            <a:fillRect/>
          </a:stretch>
        </p:blipFill>
        <p:spPr>
          <a:xfrm>
            <a:off x="749300" y="158750"/>
            <a:ext cx="7645400" cy="4826000"/>
          </a:xfrm>
          <a:prstGeom prst="rect">
            <a:avLst/>
          </a:prstGeom>
        </p:spPr>
      </p:pic>
    </p:spTree>
    <p:extLst>
      <p:ext uri="{BB962C8B-B14F-4D97-AF65-F5344CB8AC3E}">
        <p14:creationId xmlns:p14="http://schemas.microsoft.com/office/powerpoint/2010/main" val="9092938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C6B68-9553-2345-A37B-9D62A105002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2708A43-CCF3-F54A-AA53-A53BA70B0567}"/>
              </a:ext>
            </a:extLst>
          </p:cNvPr>
          <p:cNvSpPr>
            <a:spLocks noGrp="1"/>
          </p:cNvSpPr>
          <p:nvPr>
            <p:ph type="body" idx="1"/>
          </p:nvPr>
        </p:nvSpPr>
        <p:spPr>
          <a:xfrm>
            <a:off x="311700" y="1229875"/>
            <a:ext cx="3156714" cy="3339000"/>
          </a:xfrm>
        </p:spPr>
        <p:txBody>
          <a:bodyPr/>
          <a:lstStyle/>
          <a:p>
            <a:pPr marL="114300" indent="0">
              <a:buNone/>
            </a:pPr>
            <a:r>
              <a:rPr lang="en" altLang="zh-CN" dirty="0"/>
              <a:t>The parent widget manages the widget’s state</a:t>
            </a:r>
          </a:p>
          <a:p>
            <a:endParaRPr kumimoji="1" lang="zh-CN" altLang="en-US" dirty="0"/>
          </a:p>
        </p:txBody>
      </p:sp>
      <p:pic>
        <p:nvPicPr>
          <p:cNvPr id="4" name="图片 3">
            <a:extLst>
              <a:ext uri="{FF2B5EF4-FFF2-40B4-BE49-F238E27FC236}">
                <a16:creationId xmlns:a16="http://schemas.microsoft.com/office/drawing/2014/main" id="{E8867311-6079-8D45-AFE2-978C2D151CAF}"/>
              </a:ext>
            </a:extLst>
          </p:cNvPr>
          <p:cNvPicPr>
            <a:picLocks noChangeAspect="1"/>
          </p:cNvPicPr>
          <p:nvPr/>
        </p:nvPicPr>
        <p:blipFill>
          <a:blip r:embed="rId2"/>
          <a:stretch>
            <a:fillRect/>
          </a:stretch>
        </p:blipFill>
        <p:spPr>
          <a:xfrm>
            <a:off x="3749380" y="410000"/>
            <a:ext cx="5026404" cy="4489231"/>
          </a:xfrm>
          <a:prstGeom prst="rect">
            <a:avLst/>
          </a:prstGeom>
        </p:spPr>
      </p:pic>
    </p:spTree>
    <p:extLst>
      <p:ext uri="{BB962C8B-B14F-4D97-AF65-F5344CB8AC3E}">
        <p14:creationId xmlns:p14="http://schemas.microsoft.com/office/powerpoint/2010/main" val="3880094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FDF64-DBB0-9948-ACE2-7B4C49CB8EA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0363E9F-7513-DA47-82B6-60D04DB381FA}"/>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7B26CD1D-AD5B-7A4E-AD22-F4CCDD91B68E}"/>
              </a:ext>
            </a:extLst>
          </p:cNvPr>
          <p:cNvPicPr>
            <a:picLocks noChangeAspect="1"/>
          </p:cNvPicPr>
          <p:nvPr/>
        </p:nvPicPr>
        <p:blipFill>
          <a:blip r:embed="rId2"/>
          <a:stretch>
            <a:fillRect/>
          </a:stretch>
        </p:blipFill>
        <p:spPr>
          <a:xfrm>
            <a:off x="2015883" y="0"/>
            <a:ext cx="5112233" cy="5143500"/>
          </a:xfrm>
          <a:prstGeom prst="rect">
            <a:avLst/>
          </a:prstGeom>
        </p:spPr>
      </p:pic>
    </p:spTree>
    <p:extLst>
      <p:ext uri="{BB962C8B-B14F-4D97-AF65-F5344CB8AC3E}">
        <p14:creationId xmlns:p14="http://schemas.microsoft.com/office/powerpoint/2010/main" val="2982954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51AC8-5FBD-AE44-AC56-E715D63569E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C98A1F4-8545-AB43-8705-6B29487A3552}"/>
              </a:ext>
            </a:extLst>
          </p:cNvPr>
          <p:cNvSpPr>
            <a:spLocks noGrp="1"/>
          </p:cNvSpPr>
          <p:nvPr>
            <p:ph type="body" idx="1"/>
          </p:nvPr>
        </p:nvSpPr>
        <p:spPr>
          <a:xfrm>
            <a:off x="311700" y="1229875"/>
            <a:ext cx="2526093" cy="3339000"/>
          </a:xfrm>
        </p:spPr>
        <p:txBody>
          <a:bodyPr/>
          <a:lstStyle/>
          <a:p>
            <a:pPr marL="114300" indent="0">
              <a:buNone/>
            </a:pPr>
            <a:r>
              <a:rPr lang="en" altLang="zh-CN" dirty="0"/>
              <a:t>A mix-and-match approach</a:t>
            </a:r>
          </a:p>
          <a:p>
            <a:endParaRPr kumimoji="1" lang="zh-CN" altLang="en-US" dirty="0"/>
          </a:p>
        </p:txBody>
      </p:sp>
      <p:pic>
        <p:nvPicPr>
          <p:cNvPr id="4" name="图片 3">
            <a:extLst>
              <a:ext uri="{FF2B5EF4-FFF2-40B4-BE49-F238E27FC236}">
                <a16:creationId xmlns:a16="http://schemas.microsoft.com/office/drawing/2014/main" id="{C3B0848E-CBD5-4F41-87AA-84646AC6BFE2}"/>
              </a:ext>
            </a:extLst>
          </p:cNvPr>
          <p:cNvPicPr>
            <a:picLocks noChangeAspect="1"/>
          </p:cNvPicPr>
          <p:nvPr/>
        </p:nvPicPr>
        <p:blipFill>
          <a:blip r:embed="rId2"/>
          <a:stretch>
            <a:fillRect/>
          </a:stretch>
        </p:blipFill>
        <p:spPr>
          <a:xfrm>
            <a:off x="3452561" y="0"/>
            <a:ext cx="4997843" cy="5143500"/>
          </a:xfrm>
          <a:prstGeom prst="rect">
            <a:avLst/>
          </a:prstGeom>
        </p:spPr>
      </p:pic>
    </p:spTree>
    <p:extLst>
      <p:ext uri="{BB962C8B-B14F-4D97-AF65-F5344CB8AC3E}">
        <p14:creationId xmlns:p14="http://schemas.microsoft.com/office/powerpoint/2010/main" val="134723622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4352</Words>
  <Application>Microsoft Macintosh PowerPoint</Application>
  <PresentationFormat>全屏显示(16:9)</PresentationFormat>
  <Paragraphs>374</Paragraphs>
  <Slides>124</Slides>
  <Notes>19</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124</vt:i4>
      </vt:variant>
    </vt:vector>
  </HeadingPairs>
  <TitlesOfParts>
    <vt:vector size="127" baseType="lpstr">
      <vt:lpstr>Arial</vt:lpstr>
      <vt:lpstr>Roboto</vt:lpstr>
      <vt:lpstr>Geometric</vt:lpstr>
      <vt:lpstr>User Interface</vt:lpstr>
      <vt:lpstr>Topics</vt:lpstr>
      <vt:lpstr>Introduction to widgets</vt:lpstr>
      <vt:lpstr>Introduction</vt:lpstr>
      <vt:lpstr>Contents</vt:lpstr>
      <vt:lpstr>Hello world</vt:lpstr>
      <vt:lpstr>Basic widgets</vt:lpstr>
      <vt:lpstr>PowerPoint 演示文稿</vt:lpstr>
      <vt:lpstr>PowerPoint 演示文稿</vt:lpstr>
      <vt:lpstr>PowerPoint 演示文稿</vt:lpstr>
      <vt:lpstr>PowerPoint 演示文稿</vt:lpstr>
      <vt:lpstr>PowerPoint 演示文稿</vt:lpstr>
      <vt:lpstr>PowerPoint 演示文稿</vt:lpstr>
      <vt:lpstr>Using Material Components</vt:lpstr>
      <vt:lpstr>PowerPoint 演示文稿</vt:lpstr>
      <vt:lpstr>PowerPoint 演示文稿</vt:lpstr>
      <vt:lpstr>Handling gestures</vt:lpstr>
      <vt:lpstr>PowerPoint 演示文稿</vt:lpstr>
      <vt:lpstr>Changing widgets in response to input</vt:lpstr>
      <vt:lpstr>PowerPoint 演示文稿</vt:lpstr>
      <vt:lpstr>PowerPoint 演示文稿</vt:lpstr>
      <vt:lpstr>Bringing it all together</vt:lpstr>
      <vt:lpstr>PowerPoint 演示文稿</vt:lpstr>
      <vt:lpstr>PowerPoint 演示文稿</vt:lpstr>
      <vt:lpstr>Responding to widget lifecycle events</vt:lpstr>
      <vt:lpstr>Keys</vt:lpstr>
      <vt:lpstr>Global Keys</vt:lpstr>
      <vt:lpstr>Building Layouts</vt:lpstr>
      <vt:lpstr>What's the point?</vt:lpstr>
      <vt:lpstr>Lay out a widget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Lay out multiple widgets vertically and horizontally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Common layout widgets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Other resources</vt:lpstr>
      <vt:lpstr>Splash screen</vt:lpstr>
      <vt:lpstr>Adding a splash screen</vt:lpstr>
      <vt:lpstr>Android launch screen</vt:lpstr>
      <vt:lpstr>PowerPoint 演示文稿</vt:lpstr>
      <vt:lpstr>PowerPoint 演示文稿</vt:lpstr>
      <vt:lpstr>PowerPoint 演示文稿</vt:lpstr>
      <vt:lpstr>Flutter splash screen</vt:lpstr>
      <vt:lpstr>PowerPoint 演示文稿</vt:lpstr>
      <vt:lpstr>PowerPoint 演示文稿</vt:lpstr>
      <vt:lpstr>Creating a custom SplashScreen</vt:lpstr>
      <vt:lpstr>PowerPoint 演示文稿</vt:lpstr>
      <vt:lpstr>PowerPoint 演示文稿</vt:lpstr>
      <vt:lpstr>PowerPoint 演示文稿</vt:lpstr>
      <vt:lpstr>Adding interactivity</vt:lpstr>
      <vt:lpstr>What you’ll learn</vt:lpstr>
      <vt:lpstr>PowerPoint 演示文稿</vt:lpstr>
      <vt:lpstr>Stateful and stateless widgets</vt:lpstr>
      <vt:lpstr>Creating a stateful widget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Managing state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Other interactive widgets</vt:lpstr>
      <vt:lpstr>PowerPoint 演示文稿</vt:lpstr>
      <vt:lpstr>PowerPoint 演示文稿</vt:lpstr>
      <vt:lpstr>Resources</vt:lpstr>
      <vt:lpstr>Adding assets and images</vt:lpstr>
      <vt:lpstr>Specifying assets</vt:lpstr>
      <vt:lpstr>PowerPoint 演示文稿</vt:lpstr>
      <vt:lpstr>PowerPoint 演示文稿</vt:lpstr>
      <vt:lpstr>Loading assets</vt:lpstr>
      <vt:lpstr>PowerPoint 演示文稿</vt:lpstr>
      <vt:lpstr>PowerPoint 演示文稿</vt:lpstr>
      <vt:lpstr>PowerPoint 演示文稿</vt:lpstr>
      <vt:lpstr>Asset images in package dependencies</vt:lpstr>
      <vt:lpstr>PowerPoint 演示文稿</vt:lpstr>
      <vt:lpstr>Sharing assets with the underlying platform</vt:lpstr>
      <vt:lpstr>PowerPoint 演示文稿</vt:lpstr>
      <vt:lpstr>PowerPoint 演示文稿</vt:lpstr>
      <vt:lpstr>Platform assets</vt:lpstr>
      <vt:lpstr>PowerPoint 演示文稿</vt:lpstr>
      <vt:lpstr>PowerPoint 演示文稿</vt:lpstr>
      <vt:lpstr>PowerPoint 演示文稿</vt:lpstr>
      <vt:lpstr>Updating the launch screen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128</cp:revision>
  <dcterms:modified xsi:type="dcterms:W3CDTF">2020-09-17T04:07:09Z</dcterms:modified>
</cp:coreProperties>
</file>